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6" r:id="rId5"/>
  </p:sldIdLst>
  <p:sldSz cx="32399288" cy="43200638"/>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F6"/>
    <a:srgbClr val="2F2E5A"/>
    <a:srgbClr val="FFFFFF"/>
    <a:srgbClr val="00006B"/>
    <a:srgbClr val="002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33" d="100"/>
          <a:sy n="33" d="100"/>
        </p:scale>
        <p:origin x="3104" y="376"/>
      </p:cViewPr>
      <p:guideLst/>
    </p:cSldViewPr>
  </p:slideViewPr>
  <p:notesTextViewPr>
    <p:cViewPr>
      <p:scale>
        <a:sx n="3" d="2"/>
        <a:sy n="3" d="2"/>
      </p:scale>
      <p:origin x="0" y="0"/>
    </p:cViewPr>
  </p:notesTextViewPr>
  <p:notesViewPr>
    <p:cSldViewPr snapToGrid="0">
      <p:cViewPr varScale="1">
        <p:scale>
          <a:sx n="54" d="100"/>
          <a:sy n="54" d="100"/>
        </p:scale>
        <p:origin x="3293"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EF40113-8E9F-EBA9-A1A7-7C1395A879A3}"/>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8C73D3F-C0AA-A97B-DD74-2DE94B7BF203}"/>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8074CC4C-9DC8-44A8-9C62-1871051CA904}" type="datetimeFigureOut">
              <a:rPr lang="pt-BR" smtClean="0"/>
              <a:t>23/04/2025</a:t>
            </a:fld>
            <a:endParaRPr lang="pt-BR"/>
          </a:p>
        </p:txBody>
      </p:sp>
      <p:sp>
        <p:nvSpPr>
          <p:cNvPr id="4" name="Espaço Reservado para Rodapé 3">
            <a:extLst>
              <a:ext uri="{FF2B5EF4-FFF2-40B4-BE49-F238E27FC236}">
                <a16:creationId xmlns:a16="http://schemas.microsoft.com/office/drawing/2014/main" id="{221457EA-240D-E2C7-0F81-8705832FA811}"/>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EBF07D6-8A26-79B8-3512-9E0B433ECD68}"/>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0955233-2B96-468D-9F28-5653DD5A8D85}" type="slidenum">
              <a:rPr lang="pt-BR" smtClean="0"/>
              <a:t>‹#›</a:t>
            </a:fld>
            <a:endParaRPr lang="pt-BR"/>
          </a:p>
        </p:txBody>
      </p:sp>
    </p:spTree>
    <p:extLst>
      <p:ext uri="{BB962C8B-B14F-4D97-AF65-F5344CB8AC3E}">
        <p14:creationId xmlns:p14="http://schemas.microsoft.com/office/powerpoint/2010/main" val="293146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BR"/>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4592D06-E73D-164B-8785-35E30DE44110}" type="datetimeFigureOut">
              <a:rPr lang="en-BR" smtClean="0"/>
              <a:t>23/04/25</a:t>
            </a:fld>
            <a:endParaRPr lang="en-BR"/>
          </a:p>
        </p:txBody>
      </p:sp>
      <p:sp>
        <p:nvSpPr>
          <p:cNvPr id="4" name="Slide Image Placeholder 3"/>
          <p:cNvSpPr>
            <a:spLocks noGrp="1" noRot="1" noChangeAspect="1"/>
          </p:cNvSpPr>
          <p:nvPr>
            <p:ph type="sldImg" idx="2"/>
          </p:nvPr>
        </p:nvSpPr>
        <p:spPr>
          <a:xfrm>
            <a:off x="2257425" y="1279525"/>
            <a:ext cx="2590800" cy="3454400"/>
          </a:xfrm>
          <a:prstGeom prst="rect">
            <a:avLst/>
          </a:prstGeom>
          <a:noFill/>
          <a:ln w="12700">
            <a:solidFill>
              <a:prstClr val="black"/>
            </a:solidFill>
          </a:ln>
        </p:spPr>
        <p:txBody>
          <a:bodyPr vert="horz" lIns="91440" tIns="45720" rIns="91440" bIns="45720" rtlCol="0" anchor="ctr"/>
          <a:lstStyle/>
          <a:p>
            <a:endParaRPr lang="en-BR"/>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BR"/>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BAF8324-36FD-5B48-BA69-63A3602C6716}" type="slidenum">
              <a:rPr lang="en-BR" smtClean="0"/>
              <a:t>‹#›</a:t>
            </a:fld>
            <a:endParaRPr lang="en-BR"/>
          </a:p>
        </p:txBody>
      </p:sp>
    </p:spTree>
    <p:extLst>
      <p:ext uri="{BB962C8B-B14F-4D97-AF65-F5344CB8AC3E}">
        <p14:creationId xmlns:p14="http://schemas.microsoft.com/office/powerpoint/2010/main" val="414425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7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227451" y="2300044"/>
            <a:ext cx="27944386" cy="8350126"/>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2227451" y="11500170"/>
            <a:ext cx="27944386" cy="2741040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5" name="Footer Placeholder 4"/>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6" name="Slide Number Placeholder 5"/>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421254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5"/>
            <a:ext cx="6986096" cy="36610544"/>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5"/>
            <a:ext cx="20553298" cy="36610544"/>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5" name="Footer Placeholder 4"/>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6" name="Slide Number Placeholder 5"/>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300494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227451" y="2300044"/>
            <a:ext cx="27944386" cy="8350126"/>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2227451" y="11500170"/>
            <a:ext cx="27944386" cy="2741040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5" name="Footer Placeholder 4"/>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6" name="Slide Number Placeholder 5"/>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162696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3"/>
            <a:ext cx="27944386" cy="17970262"/>
          </a:xfrm>
          <a:prstGeom prst="rect">
            <a:avLst/>
          </a:prstGeo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a:prstGeom prst="rect">
            <a:avLst/>
          </a:prstGeo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5" name="Footer Placeholder 4"/>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6" name="Slide Number Placeholder 5"/>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228226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227451" y="2300044"/>
            <a:ext cx="27944386" cy="8350126"/>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3" y="11500170"/>
            <a:ext cx="13769697" cy="2741040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2" y="11500170"/>
            <a:ext cx="13769697" cy="2741040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6" name="Footer Placeholder 5"/>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7" name="Slide Number Placeholder 6"/>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180851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7" y="10590161"/>
            <a:ext cx="13706415" cy="5190073"/>
          </a:xfrm>
          <a:prstGeom prst="rect">
            <a:avLst/>
          </a:prstGeo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7" y="15780233"/>
            <a:ext cx="13706415" cy="23210346"/>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4" y="10590161"/>
            <a:ext cx="13773917" cy="5190073"/>
          </a:xfrm>
          <a:prstGeom prst="rect">
            <a:avLst/>
          </a:prstGeo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4" y="15780233"/>
            <a:ext cx="13773917" cy="23210346"/>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8" name="Footer Placeholder 7"/>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9" name="Slide Number Placeholder 8"/>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388383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2227451" y="2300044"/>
            <a:ext cx="27944386" cy="8350126"/>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4" name="Footer Placeholder 3"/>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5" name="Slide Number Placeholder 4"/>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117843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3" name="Footer Placeholder 2"/>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4" name="Slide Number Placeholder 3"/>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108380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a:prstGeom prst="rect">
            <a:avLst/>
          </a:prstGeo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3"/>
            <a:ext cx="16402140" cy="30700453"/>
          </a:xfrm>
          <a:prstGeom prst="rect">
            <a:avLst/>
          </a:prstGeo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a:prstGeom prst="rect">
            <a:avLst/>
          </a:prstGeo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6" name="Footer Placeholder 5"/>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7" name="Slide Number Placeholder 6"/>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406172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a:prstGeom prst="rect">
            <a:avLst/>
          </a:prstGeo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3"/>
            <a:ext cx="16402140" cy="30700453"/>
          </a:xfrm>
          <a:prstGeom prst="rect">
            <a:avLst/>
          </a:prstGeo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a:prstGeom prst="rect">
            <a:avLst/>
          </a:prstGeo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a:xfrm>
            <a:off x="2227451" y="40040601"/>
            <a:ext cx="7289840" cy="2300034"/>
          </a:xfrm>
          <a:prstGeom prst="rect">
            <a:avLst/>
          </a:prstGeom>
        </p:spPr>
        <p:txBody>
          <a:bodyPr/>
          <a:lstStyle/>
          <a:p>
            <a:fld id="{99C215CF-B35B-4E89-B4AA-07997AF8B529}" type="datetimeFigureOut">
              <a:rPr lang="pt-BR" smtClean="0"/>
              <a:t>23/04/2025</a:t>
            </a:fld>
            <a:endParaRPr lang="pt-BR"/>
          </a:p>
        </p:txBody>
      </p:sp>
      <p:sp>
        <p:nvSpPr>
          <p:cNvPr id="6" name="Footer Placeholder 5"/>
          <p:cNvSpPr>
            <a:spLocks noGrp="1"/>
          </p:cNvSpPr>
          <p:nvPr>
            <p:ph type="ftr" sz="quarter" idx="11"/>
          </p:nvPr>
        </p:nvSpPr>
        <p:spPr>
          <a:xfrm>
            <a:off x="10732264" y="40040601"/>
            <a:ext cx="10934760" cy="2300034"/>
          </a:xfrm>
          <a:prstGeom prst="rect">
            <a:avLst/>
          </a:prstGeom>
        </p:spPr>
        <p:txBody>
          <a:bodyPr/>
          <a:lstStyle/>
          <a:p>
            <a:endParaRPr lang="pt-BR"/>
          </a:p>
        </p:txBody>
      </p:sp>
      <p:sp>
        <p:nvSpPr>
          <p:cNvPr id="7" name="Slide Number Placeholder 6"/>
          <p:cNvSpPr>
            <a:spLocks noGrp="1"/>
          </p:cNvSpPr>
          <p:nvPr>
            <p:ph type="sldNum" sz="quarter" idx="12"/>
          </p:nvPr>
        </p:nvSpPr>
        <p:spPr>
          <a:xfrm>
            <a:off x="22881997" y="40040601"/>
            <a:ext cx="7289840" cy="2300034"/>
          </a:xfrm>
          <a:prstGeom prst="rect">
            <a:avLst/>
          </a:prstGeom>
        </p:spPr>
        <p:txBody>
          <a:bodyPr/>
          <a:lstStyle/>
          <a:p>
            <a:fld id="{56E85F7C-191C-40B6-8070-9D896BEFCF4F}" type="slidenum">
              <a:rPr lang="pt-BR" smtClean="0"/>
              <a:t>‹#›</a:t>
            </a:fld>
            <a:endParaRPr lang="pt-BR"/>
          </a:p>
        </p:txBody>
      </p:sp>
    </p:spTree>
    <p:extLst>
      <p:ext uri="{BB962C8B-B14F-4D97-AF65-F5344CB8AC3E}">
        <p14:creationId xmlns:p14="http://schemas.microsoft.com/office/powerpoint/2010/main" val="195434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2675D5-CC3F-51E3-5776-932E7612D49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0486" y="-8028"/>
            <a:ext cx="32419782" cy="5646271"/>
          </a:xfrm>
          <a:prstGeom prst="rect">
            <a:avLst/>
          </a:prstGeom>
        </p:spPr>
      </p:pic>
      <p:cxnSp>
        <p:nvCxnSpPr>
          <p:cNvPr id="22" name="Straight Connector 21">
            <a:extLst>
              <a:ext uri="{FF2B5EF4-FFF2-40B4-BE49-F238E27FC236}">
                <a16:creationId xmlns:a16="http://schemas.microsoft.com/office/drawing/2014/main" id="{61E7F667-D238-A230-60B4-3E84CFAA2506}"/>
              </a:ext>
            </a:extLst>
          </p:cNvPr>
          <p:cNvCxnSpPr/>
          <p:nvPr userDrawn="1"/>
        </p:nvCxnSpPr>
        <p:spPr>
          <a:xfrm>
            <a:off x="1721643" y="39471600"/>
            <a:ext cx="28956000" cy="0"/>
          </a:xfrm>
          <a:prstGeom prst="line">
            <a:avLst/>
          </a:prstGeom>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26" name="Picture 25" descr="A white background with blue text and a bridge&#10;&#10;AI-generated content may be incorrect.">
            <a:extLst>
              <a:ext uri="{FF2B5EF4-FFF2-40B4-BE49-F238E27FC236}">
                <a16:creationId xmlns:a16="http://schemas.microsoft.com/office/drawing/2014/main" id="{6163CE3E-1283-0AC9-880B-BCCDA86F869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7158" y="14048276"/>
            <a:ext cx="21364972" cy="15104085"/>
          </a:xfrm>
          <a:prstGeom prst="rect">
            <a:avLst/>
          </a:prstGeom>
        </p:spPr>
      </p:pic>
      <p:pic>
        <p:nvPicPr>
          <p:cNvPr id="40" name="Picture 39">
            <a:extLst>
              <a:ext uri="{FF2B5EF4-FFF2-40B4-BE49-F238E27FC236}">
                <a16:creationId xmlns:a16="http://schemas.microsoft.com/office/drawing/2014/main" id="{B63744CB-26D6-7231-C3BF-727E92E173C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21643" y="40438963"/>
            <a:ext cx="28956000" cy="1225873"/>
          </a:xfrm>
          <a:prstGeom prst="rect">
            <a:avLst/>
          </a:prstGeom>
        </p:spPr>
      </p:pic>
    </p:spTree>
    <p:extLst>
      <p:ext uri="{BB962C8B-B14F-4D97-AF65-F5344CB8AC3E}">
        <p14:creationId xmlns:p14="http://schemas.microsoft.com/office/powerpoint/2010/main" val="328780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CaixaDeTexto 18">
            <a:extLst>
              <a:ext uri="{FF2B5EF4-FFF2-40B4-BE49-F238E27FC236}">
                <a16:creationId xmlns:a16="http://schemas.microsoft.com/office/drawing/2014/main" id="{BDC4F397-CCEB-3708-E204-0B4600452949}"/>
              </a:ext>
            </a:extLst>
          </p:cNvPr>
          <p:cNvSpPr txBox="1"/>
          <p:nvPr/>
        </p:nvSpPr>
        <p:spPr>
          <a:xfrm>
            <a:off x="899644" y="98165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INTRODUÇÃO</a:t>
            </a:r>
          </a:p>
        </p:txBody>
      </p:sp>
      <p:sp>
        <p:nvSpPr>
          <p:cNvPr id="20" name="CaixaDeTexto 19">
            <a:extLst>
              <a:ext uri="{FF2B5EF4-FFF2-40B4-BE49-F238E27FC236}">
                <a16:creationId xmlns:a16="http://schemas.microsoft.com/office/drawing/2014/main" id="{668E61DF-CE11-321A-43A9-E568F0CD027F}"/>
              </a:ext>
            </a:extLst>
          </p:cNvPr>
          <p:cNvSpPr txBox="1"/>
          <p:nvPr/>
        </p:nvSpPr>
        <p:spPr>
          <a:xfrm>
            <a:off x="899644" y="236765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METODOLOGIA</a:t>
            </a:r>
          </a:p>
        </p:txBody>
      </p:sp>
      <p:sp>
        <p:nvSpPr>
          <p:cNvPr id="21" name="CaixaDeTexto 20">
            <a:extLst>
              <a:ext uri="{FF2B5EF4-FFF2-40B4-BE49-F238E27FC236}">
                <a16:creationId xmlns:a16="http://schemas.microsoft.com/office/drawing/2014/main" id="{2089C05B-972E-30B8-C74B-388D723F9F87}"/>
              </a:ext>
            </a:extLst>
          </p:cNvPr>
          <p:cNvSpPr txBox="1"/>
          <p:nvPr/>
        </p:nvSpPr>
        <p:spPr>
          <a:xfrm>
            <a:off x="16649644" y="98165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RESULTADOS E DISCUSSÕES</a:t>
            </a:r>
          </a:p>
        </p:txBody>
      </p:sp>
      <p:sp>
        <p:nvSpPr>
          <p:cNvPr id="22" name="CaixaDeTexto 21">
            <a:extLst>
              <a:ext uri="{FF2B5EF4-FFF2-40B4-BE49-F238E27FC236}">
                <a16:creationId xmlns:a16="http://schemas.microsoft.com/office/drawing/2014/main" id="{E10F7AA9-2FA2-2B9F-12E3-2BDC93244133}"/>
              </a:ext>
            </a:extLst>
          </p:cNvPr>
          <p:cNvSpPr txBox="1"/>
          <p:nvPr/>
        </p:nvSpPr>
        <p:spPr>
          <a:xfrm>
            <a:off x="16650000" y="230024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CONCLUSÕES</a:t>
            </a:r>
          </a:p>
        </p:txBody>
      </p:sp>
      <p:sp>
        <p:nvSpPr>
          <p:cNvPr id="23" name="CaixaDeTexto 22">
            <a:extLst>
              <a:ext uri="{FF2B5EF4-FFF2-40B4-BE49-F238E27FC236}">
                <a16:creationId xmlns:a16="http://schemas.microsoft.com/office/drawing/2014/main" id="{AA4E5160-C45F-17E4-DDBA-D3EDF3380FC7}"/>
              </a:ext>
            </a:extLst>
          </p:cNvPr>
          <p:cNvSpPr txBox="1"/>
          <p:nvPr/>
        </p:nvSpPr>
        <p:spPr>
          <a:xfrm>
            <a:off x="16631692" y="291224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AGRADECIMENTOS</a:t>
            </a:r>
          </a:p>
        </p:txBody>
      </p:sp>
      <p:sp>
        <p:nvSpPr>
          <p:cNvPr id="24" name="CaixaDeTexto 23">
            <a:extLst>
              <a:ext uri="{FF2B5EF4-FFF2-40B4-BE49-F238E27FC236}">
                <a16:creationId xmlns:a16="http://schemas.microsoft.com/office/drawing/2014/main" id="{D74DA8BF-905C-5F0A-0AAA-CCAE2CC3EF9B}"/>
              </a:ext>
            </a:extLst>
          </p:cNvPr>
          <p:cNvSpPr txBox="1"/>
          <p:nvPr/>
        </p:nvSpPr>
        <p:spPr>
          <a:xfrm>
            <a:off x="16650000" y="31282403"/>
            <a:ext cx="148500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000" b="1" dirty="0">
                <a:solidFill>
                  <a:srgbClr val="00006B"/>
                </a:solidFill>
                <a:latin typeface="Poppins" panose="00000500000000000000" pitchFamily="50" charset="0"/>
                <a:cs typeface="Poppins" panose="00000500000000000000" pitchFamily="50" charset="0"/>
              </a:rPr>
              <a:t>REFERÊNCIAS</a:t>
            </a:r>
          </a:p>
        </p:txBody>
      </p:sp>
      <p:sp>
        <p:nvSpPr>
          <p:cNvPr id="25" name="CaixaDeTexto 24">
            <a:extLst>
              <a:ext uri="{FF2B5EF4-FFF2-40B4-BE49-F238E27FC236}">
                <a16:creationId xmlns:a16="http://schemas.microsoft.com/office/drawing/2014/main" id="{273B6FC5-A1F1-295D-07FA-D3EFC2B3F255}"/>
              </a:ext>
            </a:extLst>
          </p:cNvPr>
          <p:cNvSpPr txBox="1"/>
          <p:nvPr/>
        </p:nvSpPr>
        <p:spPr>
          <a:xfrm>
            <a:off x="900000" y="10896505"/>
            <a:ext cx="14850000" cy="12018675"/>
          </a:xfrm>
          <a:prstGeom prst="rect">
            <a:avLst/>
          </a:prstGeom>
          <a:noFill/>
        </p:spPr>
        <p:txBody>
          <a:bodyPr wrap="square" rtlCol="0">
            <a:spAutoFit/>
          </a:bodyPr>
          <a:lstStyle/>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a:p>
            <a:pPr algn="just">
              <a:spcAft>
                <a:spcPts val="600"/>
              </a:spcAft>
            </a:pPr>
            <a:r>
              <a:rPr lang="pt-BR" sz="3000" dirty="0">
                <a:latin typeface="Arial" panose="020B0604020202020204" pitchFamily="34" charset="0"/>
                <a:cs typeface="Arial" panose="020B0604020202020204" pitchFamily="34" charset="0"/>
              </a:rPr>
              <a:t>Inserir texto da Introdução, inserir texto da introdução, inserir texto da introdução, inserir texto da introdução, inserir texto da introdução, inserir texto da introdução.</a:t>
            </a:r>
          </a:p>
        </p:txBody>
      </p:sp>
      <p:sp>
        <p:nvSpPr>
          <p:cNvPr id="26" name="CaixaDeTexto 25">
            <a:extLst>
              <a:ext uri="{FF2B5EF4-FFF2-40B4-BE49-F238E27FC236}">
                <a16:creationId xmlns:a16="http://schemas.microsoft.com/office/drawing/2014/main" id="{52B0E224-FFB1-181F-C7A5-7EAAD439B8A1}"/>
              </a:ext>
            </a:extLst>
          </p:cNvPr>
          <p:cNvSpPr txBox="1"/>
          <p:nvPr/>
        </p:nvSpPr>
        <p:spPr>
          <a:xfrm>
            <a:off x="900000" y="24756505"/>
            <a:ext cx="14850000" cy="10018127"/>
          </a:xfrm>
          <a:prstGeom prst="rect">
            <a:avLst/>
          </a:prstGeom>
          <a:noFill/>
        </p:spPr>
        <p:txBody>
          <a:bodyPr wrap="square" rtlCol="0">
            <a:spAutoFit/>
          </a:bodyPr>
          <a:lstStyle/>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a:p>
            <a:pPr algn="just">
              <a:spcAft>
                <a:spcPts val="600"/>
              </a:spcAft>
            </a:pPr>
            <a:r>
              <a:rPr lang="pt-BR" sz="3000" dirty="0">
                <a:latin typeface="Arial" panose="020B0604020202020204" pitchFamily="34" charset="0"/>
                <a:cs typeface="Arial" panose="020B0604020202020204" pitchFamily="34" charset="0"/>
              </a:rPr>
              <a:t>Inserir texto dos Métodos, inserir texto dos Métodos, inserir texto dos Métodos, inserir texto dos Métodos, inserir texto dos Métodos, inserir texto dos Métodos.</a:t>
            </a:r>
          </a:p>
        </p:txBody>
      </p:sp>
      <p:sp>
        <p:nvSpPr>
          <p:cNvPr id="27" name="CaixaDeTexto 26">
            <a:extLst>
              <a:ext uri="{FF2B5EF4-FFF2-40B4-BE49-F238E27FC236}">
                <a16:creationId xmlns:a16="http://schemas.microsoft.com/office/drawing/2014/main" id="{8D1C1F22-9124-6290-A918-82AE9D4C5CC3}"/>
              </a:ext>
            </a:extLst>
          </p:cNvPr>
          <p:cNvSpPr txBox="1"/>
          <p:nvPr/>
        </p:nvSpPr>
        <p:spPr>
          <a:xfrm>
            <a:off x="19268560" y="21800732"/>
            <a:ext cx="9704862" cy="553998"/>
          </a:xfrm>
          <a:prstGeom prst="rect">
            <a:avLst/>
          </a:prstGeom>
          <a:noFill/>
        </p:spPr>
        <p:txBody>
          <a:bodyPr wrap="square" rtlCol="0">
            <a:spAutoFit/>
          </a:bodyPr>
          <a:lstStyle/>
          <a:p>
            <a:pPr algn="ctr"/>
            <a:r>
              <a:rPr lang="pt-BR" sz="3000" dirty="0">
                <a:latin typeface="Arial" panose="020B0604020202020204" pitchFamily="34" charset="0"/>
                <a:cs typeface="Arial" panose="020B0604020202020204" pitchFamily="34" charset="0"/>
              </a:rPr>
              <a:t>Figura 1. Exemplo de figura.</a:t>
            </a:r>
          </a:p>
        </p:txBody>
      </p:sp>
      <p:sp>
        <p:nvSpPr>
          <p:cNvPr id="28" name="CaixaDeTexto 27">
            <a:extLst>
              <a:ext uri="{FF2B5EF4-FFF2-40B4-BE49-F238E27FC236}">
                <a16:creationId xmlns:a16="http://schemas.microsoft.com/office/drawing/2014/main" id="{F6B3A990-8A5E-4E04-6F21-23C015A92328}"/>
              </a:ext>
            </a:extLst>
          </p:cNvPr>
          <p:cNvSpPr txBox="1"/>
          <p:nvPr/>
        </p:nvSpPr>
        <p:spPr>
          <a:xfrm>
            <a:off x="16649644" y="10896503"/>
            <a:ext cx="14850000" cy="6093976"/>
          </a:xfrm>
          <a:prstGeom prst="rect">
            <a:avLst/>
          </a:prstGeom>
          <a:noFill/>
        </p:spPr>
        <p:txBody>
          <a:bodyPr wrap="square" rtlCol="0">
            <a:spAutoFit/>
          </a:bodyPr>
          <a:lstStyle/>
          <a:p>
            <a:pPr algn="just">
              <a:spcAft>
                <a:spcPts val="600"/>
              </a:spcAft>
            </a:pPr>
            <a:r>
              <a:rPr lang="pt-BR" sz="3000" dirty="0">
                <a:latin typeface="Arial" panose="020B0604020202020204" pitchFamily="34" charset="0"/>
                <a:cs typeface="Arial" panose="020B0604020202020204" pitchFamily="34" charset="0"/>
              </a:rPr>
              <a:t>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inserir texto dos resultados e discussões. </a:t>
            </a:r>
          </a:p>
        </p:txBody>
      </p:sp>
      <p:pic>
        <p:nvPicPr>
          <p:cNvPr id="29" name="Imagem 28">
            <a:extLst>
              <a:ext uri="{FF2B5EF4-FFF2-40B4-BE49-F238E27FC236}">
                <a16:creationId xmlns:a16="http://schemas.microsoft.com/office/drawing/2014/main" id="{4745DC8F-9B92-F5B2-F7ED-62665B3420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402657" y="17092699"/>
            <a:ext cx="7436668" cy="4708035"/>
          </a:xfrm>
          <a:prstGeom prst="rect">
            <a:avLst/>
          </a:prstGeom>
        </p:spPr>
      </p:pic>
      <p:graphicFrame>
        <p:nvGraphicFramePr>
          <p:cNvPr id="30" name="Tabela 72">
            <a:extLst>
              <a:ext uri="{FF2B5EF4-FFF2-40B4-BE49-F238E27FC236}">
                <a16:creationId xmlns:a16="http://schemas.microsoft.com/office/drawing/2014/main" id="{9EC40A99-66C2-B074-E6EC-A681102471CA}"/>
              </a:ext>
            </a:extLst>
          </p:cNvPr>
          <p:cNvGraphicFramePr>
            <a:graphicFrameLocks noGrp="1"/>
          </p:cNvGraphicFramePr>
          <p:nvPr>
            <p:extLst>
              <p:ext uri="{D42A27DB-BD31-4B8C-83A1-F6EECF244321}">
                <p14:modId xmlns:p14="http://schemas.microsoft.com/office/powerpoint/2010/main" val="3291356782"/>
              </p:ext>
            </p:extLst>
          </p:nvPr>
        </p:nvGraphicFramePr>
        <p:xfrm>
          <a:off x="2021152" y="35787185"/>
          <a:ext cx="12600000" cy="2302647"/>
        </p:xfrm>
        <a:graphic>
          <a:graphicData uri="http://schemas.openxmlformats.org/drawingml/2006/table">
            <a:tbl>
              <a:tblPr firstRow="1" bandRow="1">
                <a:tableStyleId>{74C1A8A3-306A-4EB7-A6B1-4F7E0EB9C5D6}</a:tableStyleId>
              </a:tblPr>
              <a:tblGrid>
                <a:gridCol w="6177972">
                  <a:extLst>
                    <a:ext uri="{9D8B030D-6E8A-4147-A177-3AD203B41FA5}">
                      <a16:colId xmlns:a16="http://schemas.microsoft.com/office/drawing/2014/main" val="880388354"/>
                    </a:ext>
                  </a:extLst>
                </a:gridCol>
                <a:gridCol w="3384376">
                  <a:extLst>
                    <a:ext uri="{9D8B030D-6E8A-4147-A177-3AD203B41FA5}">
                      <a16:colId xmlns:a16="http://schemas.microsoft.com/office/drawing/2014/main" val="3806735470"/>
                    </a:ext>
                  </a:extLst>
                </a:gridCol>
                <a:gridCol w="3037652">
                  <a:extLst>
                    <a:ext uri="{9D8B030D-6E8A-4147-A177-3AD203B41FA5}">
                      <a16:colId xmlns:a16="http://schemas.microsoft.com/office/drawing/2014/main" val="3338574810"/>
                    </a:ext>
                  </a:extLst>
                </a:gridCol>
              </a:tblGrid>
              <a:tr h="767549">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Propriedades do material</a:t>
                      </a:r>
                    </a:p>
                  </a:txBody>
                  <a:tcPr marL="44450" marR="44450" marT="0" marB="0" anchor="ctr">
                    <a:solidFill>
                      <a:srgbClr val="008FF6"/>
                    </a:solidFill>
                  </a:tcP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CFRC-TWILL</a:t>
                      </a:r>
                    </a:p>
                  </a:txBody>
                  <a:tcPr marL="44450" marR="44450" marT="0" marB="0" anchor="ctr">
                    <a:solidFill>
                      <a:srgbClr val="008FF6"/>
                    </a:solidFill>
                  </a:tcP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CFRC-4HS</a:t>
                      </a:r>
                    </a:p>
                  </a:txBody>
                  <a:tcPr marL="44450" marR="44450" marT="0" marB="0" anchor="ctr">
                    <a:solidFill>
                      <a:srgbClr val="008FF6"/>
                    </a:solidFill>
                  </a:tcPr>
                </a:tc>
                <a:extLst>
                  <a:ext uri="{0D108BD9-81ED-4DB2-BD59-A6C34878D82A}">
                    <a16:rowId xmlns:a16="http://schemas.microsoft.com/office/drawing/2014/main" val="3502280415"/>
                  </a:ext>
                </a:extLst>
              </a:tr>
              <a:tr h="767549">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Resistência à Flexão (MPa)</a:t>
                      </a:r>
                    </a:p>
                  </a:txBody>
                  <a:tcPr marL="44450" marR="44450" marT="0" marB="0" anchor="ct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209,0 </a:t>
                      </a:r>
                      <a:r>
                        <a:rPr lang="pt-BR" sz="3000" kern="120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3000" kern="1200" dirty="0">
                          <a:solidFill>
                            <a:schemeClr val="tx1"/>
                          </a:solidFill>
                          <a:latin typeface="Arial" panose="020B0604020202020204" pitchFamily="34" charset="0"/>
                          <a:ea typeface="+mn-ea"/>
                          <a:cs typeface="Arial" panose="020B0604020202020204" pitchFamily="34" charset="0"/>
                        </a:rPr>
                        <a:t> 10,0</a:t>
                      </a:r>
                    </a:p>
                  </a:txBody>
                  <a:tcPr marL="44450" marR="44450" marT="0" marB="0" anchor="ct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180,0 </a:t>
                      </a:r>
                      <a:r>
                        <a:rPr lang="pt-BR" sz="3000" kern="120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3000" kern="1200" dirty="0">
                          <a:solidFill>
                            <a:schemeClr val="tx1"/>
                          </a:solidFill>
                          <a:latin typeface="Arial" panose="020B0604020202020204" pitchFamily="34" charset="0"/>
                          <a:ea typeface="+mn-ea"/>
                          <a:cs typeface="Arial" panose="020B0604020202020204" pitchFamily="34" charset="0"/>
                        </a:rPr>
                        <a:t> 15,0</a:t>
                      </a:r>
                    </a:p>
                  </a:txBody>
                  <a:tcPr marL="44450" marR="44450" marT="0" marB="0" anchor="ctr"/>
                </a:tc>
                <a:extLst>
                  <a:ext uri="{0D108BD9-81ED-4DB2-BD59-A6C34878D82A}">
                    <a16:rowId xmlns:a16="http://schemas.microsoft.com/office/drawing/2014/main" val="1063793149"/>
                  </a:ext>
                </a:extLst>
              </a:tr>
              <a:tr h="767549">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Módulo de Flexão (</a:t>
                      </a:r>
                      <a:r>
                        <a:rPr lang="pt-BR" sz="3000" kern="1200" dirty="0" err="1">
                          <a:solidFill>
                            <a:schemeClr val="tx1"/>
                          </a:solidFill>
                          <a:latin typeface="Arial" panose="020B0604020202020204" pitchFamily="34" charset="0"/>
                          <a:ea typeface="+mn-ea"/>
                          <a:cs typeface="Arial" panose="020B0604020202020204" pitchFamily="34" charset="0"/>
                        </a:rPr>
                        <a:t>GPa</a:t>
                      </a:r>
                      <a:r>
                        <a:rPr lang="pt-BR" sz="3000" kern="1200" dirty="0">
                          <a:solidFill>
                            <a:schemeClr val="tx1"/>
                          </a:solidFill>
                          <a:latin typeface="Arial" panose="020B0604020202020204" pitchFamily="34" charset="0"/>
                          <a:ea typeface="+mn-ea"/>
                          <a:cs typeface="Arial" panose="020B0604020202020204" pitchFamily="34" charset="0"/>
                        </a:rPr>
                        <a:t>)</a:t>
                      </a:r>
                    </a:p>
                  </a:txBody>
                  <a:tcPr marL="44450" marR="44450" marT="0" marB="0" anchor="ct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57,0 </a:t>
                      </a:r>
                      <a:r>
                        <a:rPr lang="pt-BR" sz="3000" kern="120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3000" kern="1200" dirty="0">
                          <a:solidFill>
                            <a:schemeClr val="tx1"/>
                          </a:solidFill>
                          <a:latin typeface="Arial" panose="020B0604020202020204" pitchFamily="34" charset="0"/>
                          <a:ea typeface="+mn-ea"/>
                          <a:cs typeface="Arial" panose="020B0604020202020204" pitchFamily="34" charset="0"/>
                        </a:rPr>
                        <a:t> 2,8</a:t>
                      </a:r>
                    </a:p>
                  </a:txBody>
                  <a:tcPr marL="44450" marR="44450" marT="0" marB="0" anchor="ctr"/>
                </a:tc>
                <a:tc>
                  <a:txBody>
                    <a:bodyPr/>
                    <a:lstStyle/>
                    <a:p>
                      <a:pPr algn="ctr">
                        <a:lnSpc>
                          <a:spcPct val="107000"/>
                        </a:lnSpc>
                      </a:pPr>
                      <a:r>
                        <a:rPr lang="pt-BR" sz="3000" kern="1200" dirty="0">
                          <a:solidFill>
                            <a:schemeClr val="tx1"/>
                          </a:solidFill>
                          <a:latin typeface="Arial" panose="020B0604020202020204" pitchFamily="34" charset="0"/>
                          <a:ea typeface="+mn-ea"/>
                          <a:cs typeface="Arial" panose="020B0604020202020204" pitchFamily="34" charset="0"/>
                        </a:rPr>
                        <a:t>18,0 </a:t>
                      </a:r>
                      <a:r>
                        <a:rPr lang="pt-BR" sz="3000" kern="120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3000" kern="1200" dirty="0">
                          <a:solidFill>
                            <a:schemeClr val="tx1"/>
                          </a:solidFill>
                          <a:latin typeface="Arial" panose="020B0604020202020204" pitchFamily="34" charset="0"/>
                          <a:ea typeface="+mn-ea"/>
                          <a:cs typeface="Arial" panose="020B0604020202020204" pitchFamily="34" charset="0"/>
                        </a:rPr>
                        <a:t> 1,3</a:t>
                      </a:r>
                    </a:p>
                  </a:txBody>
                  <a:tcPr marL="44450" marR="44450" marT="0" marB="0" anchor="ctr"/>
                </a:tc>
                <a:extLst>
                  <a:ext uri="{0D108BD9-81ED-4DB2-BD59-A6C34878D82A}">
                    <a16:rowId xmlns:a16="http://schemas.microsoft.com/office/drawing/2014/main" val="4246978685"/>
                  </a:ext>
                </a:extLst>
              </a:tr>
            </a:tbl>
          </a:graphicData>
        </a:graphic>
      </p:graphicFrame>
      <p:sp>
        <p:nvSpPr>
          <p:cNvPr id="31" name="CaixaDeTexto 30">
            <a:extLst>
              <a:ext uri="{FF2B5EF4-FFF2-40B4-BE49-F238E27FC236}">
                <a16:creationId xmlns:a16="http://schemas.microsoft.com/office/drawing/2014/main" id="{E933DF29-7901-D258-AC8B-4F9F9A338169}"/>
              </a:ext>
            </a:extLst>
          </p:cNvPr>
          <p:cNvSpPr txBox="1"/>
          <p:nvPr/>
        </p:nvSpPr>
        <p:spPr>
          <a:xfrm>
            <a:off x="2021152" y="35234565"/>
            <a:ext cx="12600000" cy="553998"/>
          </a:xfrm>
          <a:prstGeom prst="rect">
            <a:avLst/>
          </a:prstGeom>
          <a:noFill/>
        </p:spPr>
        <p:txBody>
          <a:bodyPr wrap="square" rtlCol="0">
            <a:spAutoFit/>
          </a:bodyPr>
          <a:lstStyle/>
          <a:p>
            <a:pPr algn="ctr">
              <a:spcAft>
                <a:spcPts val="600"/>
              </a:spcAft>
            </a:pPr>
            <a:r>
              <a:rPr lang="pt-BR" sz="3000" dirty="0">
                <a:latin typeface="Arial" panose="020B0604020202020204" pitchFamily="34" charset="0"/>
                <a:cs typeface="Arial" panose="020B0604020202020204" pitchFamily="34" charset="0"/>
              </a:rPr>
              <a:t>Tabela 1. Exemplo de tabela.</a:t>
            </a:r>
          </a:p>
        </p:txBody>
      </p:sp>
      <p:sp>
        <p:nvSpPr>
          <p:cNvPr id="32" name="CaixaDeTexto 31">
            <a:extLst>
              <a:ext uri="{FF2B5EF4-FFF2-40B4-BE49-F238E27FC236}">
                <a16:creationId xmlns:a16="http://schemas.microsoft.com/office/drawing/2014/main" id="{F8864866-B68C-642D-8EEB-B6D61D46CC1A}"/>
              </a:ext>
            </a:extLst>
          </p:cNvPr>
          <p:cNvSpPr txBox="1"/>
          <p:nvPr/>
        </p:nvSpPr>
        <p:spPr>
          <a:xfrm>
            <a:off x="16649644" y="24082405"/>
            <a:ext cx="14850000" cy="4401205"/>
          </a:xfrm>
          <a:prstGeom prst="rect">
            <a:avLst/>
          </a:prstGeom>
          <a:noFill/>
        </p:spPr>
        <p:txBody>
          <a:bodyPr wrap="square" rtlCol="0">
            <a:spAutoFit/>
          </a:bodyPr>
          <a:lstStyle/>
          <a:p>
            <a:pPr algn="just">
              <a:spcAft>
                <a:spcPts val="600"/>
              </a:spcAft>
            </a:pPr>
            <a:r>
              <a:rPr lang="pt-BR" sz="3000" dirty="0">
                <a:latin typeface="Arial" panose="020B0604020202020204" pitchFamily="34" charset="0"/>
                <a:cs typeface="Arial" panose="020B0604020202020204" pitchFamily="34" charset="0"/>
              </a:rPr>
              <a:t>Inserir texto das Conclusões, inserir texto das conclusões, inserir texto das conclusões, inserir texto das conclusões, inserir texto das conclusões, inserir texto das conclusões, inserir texto das conclusões, inserir texto das conclusões.</a:t>
            </a:r>
          </a:p>
          <a:p>
            <a:pPr algn="just">
              <a:spcAft>
                <a:spcPts val="600"/>
              </a:spcAft>
            </a:pPr>
            <a:r>
              <a:rPr lang="pt-BR" sz="3000" dirty="0">
                <a:latin typeface="Arial" panose="020B0604020202020204" pitchFamily="34" charset="0"/>
                <a:cs typeface="Arial" panose="020B0604020202020204" pitchFamily="34" charset="0"/>
              </a:rPr>
              <a:t>Inserir texto das Conclusões, inserir texto das conclusões, inserir texto das conclusões, inserir texto das conclusões, inserir texto das conclusões, inserir texto das conclusões, inserir texto das conclusões, inserir texto das conclusões.</a:t>
            </a:r>
          </a:p>
          <a:p>
            <a:pPr algn="just">
              <a:spcAft>
                <a:spcPts val="600"/>
              </a:spcAft>
            </a:pPr>
            <a:r>
              <a:rPr lang="pt-BR" sz="3000" dirty="0">
                <a:latin typeface="Arial" panose="020B0604020202020204" pitchFamily="34" charset="0"/>
                <a:cs typeface="Arial" panose="020B0604020202020204" pitchFamily="34" charset="0"/>
              </a:rPr>
              <a:t>Inserir texto das Conclusões, inserir texto das conclusões, inserir texto das conclusões, inserir texto das conclusões, inserir texto das conclusões, inserir texto das conclusões, inserir texto das conclusões, inserir texto das conclusões.</a:t>
            </a:r>
          </a:p>
        </p:txBody>
      </p:sp>
      <p:sp>
        <p:nvSpPr>
          <p:cNvPr id="33" name="CaixaDeTexto 32">
            <a:extLst>
              <a:ext uri="{FF2B5EF4-FFF2-40B4-BE49-F238E27FC236}">
                <a16:creationId xmlns:a16="http://schemas.microsoft.com/office/drawing/2014/main" id="{7EF3273D-CE9A-E3DC-DEDB-D62331D579BD}"/>
              </a:ext>
            </a:extLst>
          </p:cNvPr>
          <p:cNvSpPr txBox="1"/>
          <p:nvPr/>
        </p:nvSpPr>
        <p:spPr>
          <a:xfrm>
            <a:off x="16650000" y="30202403"/>
            <a:ext cx="14850000" cy="553998"/>
          </a:xfrm>
          <a:prstGeom prst="rect">
            <a:avLst/>
          </a:prstGeom>
          <a:noFill/>
        </p:spPr>
        <p:txBody>
          <a:bodyPr wrap="square" rtlCol="0">
            <a:spAutoFit/>
          </a:bodyPr>
          <a:lstStyle/>
          <a:p>
            <a:pPr algn="just">
              <a:spcAft>
                <a:spcPts val="600"/>
              </a:spcAft>
            </a:pPr>
            <a:r>
              <a:rPr lang="pt-BR" sz="3000" dirty="0">
                <a:latin typeface="Arial" panose="020B0604020202020204" pitchFamily="34" charset="0"/>
                <a:cs typeface="Arial" panose="020B0604020202020204" pitchFamily="34" charset="0"/>
              </a:rPr>
              <a:t>Tópico opcional.</a:t>
            </a:r>
          </a:p>
        </p:txBody>
      </p:sp>
      <p:sp>
        <p:nvSpPr>
          <p:cNvPr id="34" name="CaixaDeTexto 33">
            <a:extLst>
              <a:ext uri="{FF2B5EF4-FFF2-40B4-BE49-F238E27FC236}">
                <a16:creationId xmlns:a16="http://schemas.microsoft.com/office/drawing/2014/main" id="{64430B60-1EE3-0FC9-9FFC-91CA0112FC47}"/>
              </a:ext>
            </a:extLst>
          </p:cNvPr>
          <p:cNvSpPr txBox="1"/>
          <p:nvPr/>
        </p:nvSpPr>
        <p:spPr>
          <a:xfrm>
            <a:off x="16649644" y="32300380"/>
            <a:ext cx="14850000" cy="5940088"/>
          </a:xfrm>
          <a:prstGeom prst="rect">
            <a:avLst/>
          </a:prstGeom>
          <a:noFill/>
        </p:spPr>
        <p:txBody>
          <a:bodyPr wrap="square" rtlCol="0">
            <a:spAutoFit/>
          </a:bodyPr>
          <a:lstStyle/>
          <a:p>
            <a:pPr marL="609600" indent="-609600" algn="just">
              <a:spcAft>
                <a:spcPts val="600"/>
              </a:spcAft>
            </a:pPr>
            <a:r>
              <a:rPr lang="en-US" sz="3000" dirty="0" err="1">
                <a:latin typeface="Arial" panose="020B0604020202020204" pitchFamily="34" charset="0"/>
                <a:cs typeface="Arial" panose="020B0604020202020204" pitchFamily="34" charset="0"/>
              </a:rPr>
              <a:t>Bordalo</a:t>
            </a:r>
            <a:r>
              <a:rPr lang="en-US" sz="3000" dirty="0">
                <a:latin typeface="Arial" panose="020B0604020202020204" pitchFamily="34" charset="0"/>
                <a:cs typeface="Arial" panose="020B0604020202020204" pitchFamily="34" charset="0"/>
              </a:rPr>
              <a:t>, S.N., </a:t>
            </a:r>
            <a:r>
              <a:rPr lang="en-US" sz="3000" dirty="0" err="1">
                <a:latin typeface="Arial" panose="020B0604020202020204" pitchFamily="34" charset="0"/>
                <a:cs typeface="Arial" panose="020B0604020202020204" pitchFamily="34" charset="0"/>
              </a:rPr>
              <a:t>Ferziger</a:t>
            </a:r>
            <a:r>
              <a:rPr lang="en-US" sz="3000" dirty="0">
                <a:latin typeface="Arial" panose="020B0604020202020204" pitchFamily="34" charset="0"/>
                <a:cs typeface="Arial" panose="020B0604020202020204" pitchFamily="34" charset="0"/>
              </a:rPr>
              <a:t>, J.H. and Kline, S.J., 1989. “The development of zonal models for turbulence”. In Proceedings of the 10th Brazilian Congress of Mechanical Engineering. ABCM, Rio de Janeiro, Brazil, Vol. 1, pp. 41- 44.</a:t>
            </a:r>
            <a:endParaRPr lang="pt-BR" sz="3000" dirty="0">
              <a:latin typeface="Arial" panose="020B0604020202020204" pitchFamily="34" charset="0"/>
              <a:cs typeface="Arial" panose="020B0604020202020204" pitchFamily="34" charset="0"/>
            </a:endParaRPr>
          </a:p>
          <a:p>
            <a:pPr marL="609600" indent="-609600" algn="just">
              <a:spcAft>
                <a:spcPts val="600"/>
              </a:spcAft>
            </a:pPr>
            <a:r>
              <a:rPr lang="en-US" sz="3000" dirty="0">
                <a:latin typeface="Arial" panose="020B0604020202020204" pitchFamily="34" charset="0"/>
                <a:cs typeface="Arial" panose="020B0604020202020204" pitchFamily="34" charset="0"/>
              </a:rPr>
              <a:t>Chang, M. and </a:t>
            </a:r>
            <a:r>
              <a:rPr lang="en-US" sz="3000" dirty="0" err="1">
                <a:latin typeface="Arial" panose="020B0604020202020204" pitchFamily="34" charset="0"/>
                <a:cs typeface="Arial" panose="020B0604020202020204" pitchFamily="34" charset="0"/>
              </a:rPr>
              <a:t>Pakzad</a:t>
            </a:r>
            <a:r>
              <a:rPr lang="en-US" sz="3000" dirty="0">
                <a:latin typeface="Arial" panose="020B0604020202020204" pitchFamily="34" charset="0"/>
                <a:cs typeface="Arial" panose="020B0604020202020204" pitchFamily="34" charset="0"/>
              </a:rPr>
              <a:t>, S.N., 2013. “Modified natural excitation technique for stochastic modal identification”. Journal of Structural Engineering, Vol. 139, No. 10, pp. 1753–1762. doi:10.1061/(ASCE)ST.1943-541X.0000559.</a:t>
            </a:r>
            <a:endParaRPr lang="pt-BR" sz="3000" dirty="0">
              <a:latin typeface="Arial" panose="020B0604020202020204" pitchFamily="34" charset="0"/>
              <a:cs typeface="Arial" panose="020B0604020202020204" pitchFamily="34" charset="0"/>
            </a:endParaRPr>
          </a:p>
          <a:p>
            <a:pPr marL="609600" indent="-609600" algn="just">
              <a:spcAft>
                <a:spcPts val="600"/>
              </a:spcAft>
            </a:pPr>
            <a:r>
              <a:rPr lang="en-US" sz="3000" dirty="0">
                <a:latin typeface="Arial" panose="020B0604020202020204" pitchFamily="34" charset="0"/>
                <a:cs typeface="Arial" panose="020B0604020202020204" pitchFamily="34" charset="0"/>
              </a:rPr>
              <a:t>Clark, J.A., 1986. Private Communication, University of Michigan, Ann Harbor.</a:t>
            </a:r>
            <a:endParaRPr lang="pt-BR" sz="3000" dirty="0">
              <a:latin typeface="Arial" panose="020B0604020202020204" pitchFamily="34" charset="0"/>
              <a:cs typeface="Arial" panose="020B0604020202020204" pitchFamily="34" charset="0"/>
            </a:endParaRPr>
          </a:p>
          <a:p>
            <a:pPr marL="609600" indent="-609600" algn="just">
              <a:spcAft>
                <a:spcPts val="600"/>
              </a:spcAft>
            </a:pPr>
            <a:r>
              <a:rPr lang="en-US" sz="3000" dirty="0">
                <a:latin typeface="Arial" panose="020B0604020202020204" pitchFamily="34" charset="0"/>
                <a:cs typeface="Arial" panose="020B0604020202020204" pitchFamily="34" charset="0"/>
              </a:rPr>
              <a:t>Coimbra, A.L., 1978, Lessons of Continuum Mechanics. Ed. </a:t>
            </a:r>
            <a:r>
              <a:rPr lang="pt-BR" sz="3000" dirty="0">
                <a:latin typeface="Arial" panose="020B0604020202020204" pitchFamily="34" charset="0"/>
                <a:cs typeface="Arial" panose="020B0604020202020204" pitchFamily="34" charset="0"/>
              </a:rPr>
              <a:t>Edgard Blücher, São Paulo, </a:t>
            </a:r>
            <a:r>
              <a:rPr lang="pt-BR" sz="3000" dirty="0" err="1">
                <a:latin typeface="Arial" panose="020B0604020202020204" pitchFamily="34" charset="0"/>
                <a:cs typeface="Arial" panose="020B0604020202020204" pitchFamily="34" charset="0"/>
              </a:rPr>
              <a:t>Brazil</a:t>
            </a:r>
            <a:r>
              <a:rPr lang="pt-BR" sz="3000" dirty="0">
                <a:latin typeface="Arial" panose="020B0604020202020204" pitchFamily="34" charset="0"/>
                <a:cs typeface="Arial" panose="020B0604020202020204" pitchFamily="34" charset="0"/>
              </a:rPr>
              <a:t>, 428 p.</a:t>
            </a:r>
          </a:p>
          <a:p>
            <a:pPr marL="609600" indent="-609600" algn="just">
              <a:spcAft>
                <a:spcPts val="600"/>
              </a:spcAft>
            </a:pPr>
            <a:r>
              <a:rPr lang="en-US" sz="3000" dirty="0">
                <a:latin typeface="Arial" panose="020B0604020202020204" pitchFamily="34" charset="0"/>
                <a:cs typeface="Arial" panose="020B0604020202020204" pitchFamily="34" charset="0"/>
              </a:rPr>
              <a:t>Sparrow, E.M., 1980, “Forced Convection Heat Transfer in a Duct Having Spanwise-Periodic Rectangular Protuberances”, Numerical Heat Transfer, Vol. 3, pp. 149-167.</a:t>
            </a:r>
            <a:endParaRPr lang="pt-BR" sz="3000" dirty="0">
              <a:latin typeface="Arial" panose="020B0604020202020204" pitchFamily="34" charset="0"/>
              <a:cs typeface="Arial" panose="020B0604020202020204" pitchFamily="34" charset="0"/>
            </a:endParaRPr>
          </a:p>
        </p:txBody>
      </p:sp>
      <p:cxnSp>
        <p:nvCxnSpPr>
          <p:cNvPr id="35" name="Conector reto 34">
            <a:extLst>
              <a:ext uri="{FF2B5EF4-FFF2-40B4-BE49-F238E27FC236}">
                <a16:creationId xmlns:a16="http://schemas.microsoft.com/office/drawing/2014/main" id="{CE064E34-552C-5BF3-510C-2BCAD280938E}"/>
              </a:ext>
            </a:extLst>
          </p:cNvPr>
          <p:cNvCxnSpPr/>
          <p:nvPr/>
        </p:nvCxnSpPr>
        <p:spPr>
          <a:xfrm>
            <a:off x="899644" y="106013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64E762A5-AD11-B987-3C47-A3238D129DAB}"/>
              </a:ext>
            </a:extLst>
          </p:cNvPr>
          <p:cNvCxnSpPr/>
          <p:nvPr/>
        </p:nvCxnSpPr>
        <p:spPr>
          <a:xfrm>
            <a:off x="16650000" y="106013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E38029DC-1DD3-A5E4-6DDF-894DD5EA36EE}"/>
              </a:ext>
            </a:extLst>
          </p:cNvPr>
          <p:cNvCxnSpPr/>
          <p:nvPr/>
        </p:nvCxnSpPr>
        <p:spPr>
          <a:xfrm>
            <a:off x="899644" y="244613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cxnSp>
        <p:nvCxnSpPr>
          <p:cNvPr id="38" name="Conector reto 37">
            <a:extLst>
              <a:ext uri="{FF2B5EF4-FFF2-40B4-BE49-F238E27FC236}">
                <a16:creationId xmlns:a16="http://schemas.microsoft.com/office/drawing/2014/main" id="{EA18ED75-3EC2-EE85-8301-EBE7F554FF02}"/>
              </a:ext>
            </a:extLst>
          </p:cNvPr>
          <p:cNvCxnSpPr/>
          <p:nvPr/>
        </p:nvCxnSpPr>
        <p:spPr>
          <a:xfrm>
            <a:off x="16650000" y="237872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B0365D0E-62D9-DA51-FF61-84C9523A3A27}"/>
              </a:ext>
            </a:extLst>
          </p:cNvPr>
          <p:cNvCxnSpPr/>
          <p:nvPr/>
        </p:nvCxnSpPr>
        <p:spPr>
          <a:xfrm>
            <a:off x="16650000" y="299072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cxnSp>
        <p:nvCxnSpPr>
          <p:cNvPr id="40" name="Conector reto 39">
            <a:extLst>
              <a:ext uri="{FF2B5EF4-FFF2-40B4-BE49-F238E27FC236}">
                <a16:creationId xmlns:a16="http://schemas.microsoft.com/office/drawing/2014/main" id="{7786013E-F5D2-C0A6-6950-15C20A3DF544}"/>
              </a:ext>
            </a:extLst>
          </p:cNvPr>
          <p:cNvCxnSpPr/>
          <p:nvPr/>
        </p:nvCxnSpPr>
        <p:spPr>
          <a:xfrm>
            <a:off x="16649644" y="32067233"/>
            <a:ext cx="14850000" cy="0"/>
          </a:xfrm>
          <a:prstGeom prst="line">
            <a:avLst/>
          </a:prstGeom>
          <a:ln>
            <a:solidFill>
              <a:srgbClr val="00006B"/>
            </a:solidFill>
          </a:ln>
        </p:spPr>
        <p:style>
          <a:lnRef idx="2">
            <a:schemeClr val="accent1"/>
          </a:lnRef>
          <a:fillRef idx="0">
            <a:schemeClr val="accent1"/>
          </a:fillRef>
          <a:effectRef idx="1">
            <a:schemeClr val="accent1"/>
          </a:effectRef>
          <a:fontRef idx="minor">
            <a:schemeClr val="tx1"/>
          </a:fontRef>
        </p:style>
      </p:cxnSp>
      <p:sp>
        <p:nvSpPr>
          <p:cNvPr id="48" name="CaixaDeTexto 47">
            <a:extLst>
              <a:ext uri="{FF2B5EF4-FFF2-40B4-BE49-F238E27FC236}">
                <a16:creationId xmlns:a16="http://schemas.microsoft.com/office/drawing/2014/main" id="{F9CCEA57-0F78-E12F-7FBB-9F08776D079C}"/>
              </a:ext>
            </a:extLst>
          </p:cNvPr>
          <p:cNvSpPr txBox="1"/>
          <p:nvPr/>
        </p:nvSpPr>
        <p:spPr>
          <a:xfrm>
            <a:off x="5394093" y="6529718"/>
            <a:ext cx="21605875" cy="2661306"/>
          </a:xfrm>
          <a:prstGeom prst="rect">
            <a:avLst/>
          </a:prstGeom>
          <a:noFill/>
        </p:spPr>
        <p:txBody>
          <a:bodyPr wrap="square" rtlCol="0">
            <a:spAutoFit/>
          </a:bodyPr>
          <a:lstStyle/>
          <a:p>
            <a:pPr algn="ctr">
              <a:lnSpc>
                <a:spcPct val="150000"/>
              </a:lnSpc>
            </a:pPr>
            <a:r>
              <a:rPr lang="pt-BR" sz="5500" b="1" dirty="0">
                <a:solidFill>
                  <a:srgbClr val="2F2E5A"/>
                </a:solidFill>
                <a:latin typeface="Poppins" panose="00000500000000000000" pitchFamily="50" charset="0"/>
                <a:cs typeface="Poppins" panose="00000500000000000000" pitchFamily="50" charset="0"/>
              </a:rPr>
              <a:t>TÍTULO DO TRABALHO</a:t>
            </a:r>
          </a:p>
          <a:p>
            <a:pPr algn="ctr">
              <a:lnSpc>
                <a:spcPct val="150000"/>
              </a:lnSpc>
            </a:pPr>
            <a:r>
              <a:rPr lang="pt-BR" sz="3000" dirty="0">
                <a:latin typeface="Arial" panose="020B0604020202020204" pitchFamily="34" charset="0"/>
                <a:cs typeface="Arial" panose="020B0604020202020204" pitchFamily="34" charset="0"/>
              </a:rPr>
              <a:t>Primeiro Autor</a:t>
            </a:r>
            <a:r>
              <a:rPr lang="pt-BR" sz="3000" baseline="30000" dirty="0">
                <a:latin typeface="Arial" panose="020B0604020202020204" pitchFamily="34" charset="0"/>
                <a:cs typeface="Arial" panose="020B0604020202020204" pitchFamily="34" charset="0"/>
              </a:rPr>
              <a:t>1</a:t>
            </a:r>
            <a:r>
              <a:rPr lang="pt-BR" sz="3000" dirty="0">
                <a:latin typeface="Arial" panose="020B0604020202020204" pitchFamily="34" charset="0"/>
                <a:cs typeface="Arial" panose="020B0604020202020204" pitchFamily="34" charset="0"/>
              </a:rPr>
              <a:t>, Segundo autor, Terceiro autor</a:t>
            </a:r>
          </a:p>
          <a:p>
            <a:pPr algn="ctr">
              <a:lnSpc>
                <a:spcPct val="150000"/>
              </a:lnSpc>
            </a:pPr>
            <a:r>
              <a:rPr lang="pt-BR" sz="3000" baseline="30000" dirty="0">
                <a:latin typeface="Arial" panose="020B0604020202020204" pitchFamily="34" charset="0"/>
                <a:cs typeface="Arial" panose="020B0604020202020204" pitchFamily="34" charset="0"/>
              </a:rPr>
              <a:t>1</a:t>
            </a:r>
            <a:r>
              <a:rPr lang="pt-BR" sz="3000" dirty="0">
                <a:latin typeface="Arial" panose="020B0604020202020204" pitchFamily="34" charset="0"/>
                <a:cs typeface="Arial" panose="020B0604020202020204" pitchFamily="34" charset="0"/>
              </a:rPr>
              <a:t>Afiliação do Primeiro Autor, E-mail do primeiro autor’</a:t>
            </a:r>
          </a:p>
        </p:txBody>
      </p:sp>
    </p:spTree>
    <p:extLst>
      <p:ext uri="{BB962C8B-B14F-4D97-AF65-F5344CB8AC3E}">
        <p14:creationId xmlns:p14="http://schemas.microsoft.com/office/powerpoint/2010/main" val="363783928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03FE8D66F28864FB5858F616472F8E2" ma:contentTypeVersion="14" ma:contentTypeDescription="Crie um novo documento." ma:contentTypeScope="" ma:versionID="01328bea072a3b75b55a33dce1b73763">
  <xsd:schema xmlns:xsd="http://www.w3.org/2001/XMLSchema" xmlns:xs="http://www.w3.org/2001/XMLSchema" xmlns:p="http://schemas.microsoft.com/office/2006/metadata/properties" xmlns:ns2="4be0dc6b-de5e-447a-942b-1a195660d132" xmlns:ns3="6027cdb4-2d5e-4677-b85f-6d4c7237fba8" targetNamespace="http://schemas.microsoft.com/office/2006/metadata/properties" ma:root="true" ma:fieldsID="7d3db225d0f639013c712c0baef40e19" ns2:_="" ns3:_="">
    <xsd:import namespace="4be0dc6b-de5e-447a-942b-1a195660d132"/>
    <xsd:import namespace="6027cdb4-2d5e-4677-b85f-6d4c7237fb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0dc6b-de5e-447a-942b-1a195660d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11000289-e8e0-4655-aaa4-6ce2e2879be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27cdb4-2d5e-4677-b85f-6d4c7237fba8"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16" nillable="true" ma:displayName="Taxonomy Catch All Column" ma:hidden="true" ma:list="{0af8e9e0-3fff-4e17-b23f-a4f1270f9d78}" ma:internalName="TaxCatchAll" ma:showField="CatchAllData" ma:web="6027cdb4-2d5e-4677-b85f-6d4c7237fb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27cdb4-2d5e-4677-b85f-6d4c7237fba8" xsi:nil="true"/>
    <lcf76f155ced4ddcb4097134ff3c332f xmlns="4be0dc6b-de5e-447a-942b-1a195660d13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BC2D1-C729-4A6A-8228-15B73D53A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0dc6b-de5e-447a-942b-1a195660d132"/>
    <ds:schemaRef ds:uri="6027cdb4-2d5e-4677-b85f-6d4c7237fb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48BDC5-941F-414F-A190-5410E2268EF2}">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www.w3.org/XML/1998/namespace"/>
    <ds:schemaRef ds:uri="4be0dc6b-de5e-447a-942b-1a195660d132"/>
    <ds:schemaRef ds:uri="http://schemas.microsoft.com/office/infopath/2007/PartnerControls"/>
    <ds:schemaRef ds:uri="6027cdb4-2d5e-4677-b85f-6d4c7237fba8"/>
    <ds:schemaRef ds:uri="http://schemas.microsoft.com/office/2006/metadata/properties"/>
  </ds:schemaRefs>
</ds:datastoreItem>
</file>

<file path=customXml/itemProps3.xml><?xml version="1.0" encoding="utf-8"?>
<ds:datastoreItem xmlns:ds="http://schemas.openxmlformats.org/officeDocument/2006/customXml" ds:itemID="{4EB1AC42-16CF-4998-8F77-3E4550385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3181</TotalTime>
  <Words>1217</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Poppins</vt:lpstr>
      <vt:lpstr>Tema do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Deborah De Oliveira</dc:creator>
  <cp:lastModifiedBy>Deborah Guimaraes</cp:lastModifiedBy>
  <cp:revision>18</cp:revision>
  <dcterms:created xsi:type="dcterms:W3CDTF">2023-03-09T17:57:24Z</dcterms:created>
  <dcterms:modified xsi:type="dcterms:W3CDTF">2025-04-25T13:09:49Z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0x010100C03FE8D66F28864FB5858F616472F8E2</vt:lpwstr>
  </property>
</Properties>
</file>