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32918400" cy="43891200"/>
  <p:notesSz cx="6858000" cy="9144000"/>
  <p:embeddedFontLst>
    <p:embeddedFont>
      <p:font typeface="Now Bold" panose="020B0604020202020204" charset="0"/>
      <p:regular r:id="rId3"/>
    </p:embeddedFont>
    <p:embeddedFont>
      <p:font typeface="Now Heavy" panose="020B0604020202020204" charset="0"/>
      <p:regular r:id="rId4"/>
    </p:embeddedFont>
    <p:embeddedFont>
      <p:font typeface="Open Sans" panose="020B0606030504020204" pitchFamily="34" charset="0"/>
      <p:regular r:id="rId5"/>
    </p:embeddedFont>
    <p:embeddedFont>
      <p:font typeface="Quicksand Bold" panose="020B0604020202020204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30" d="100"/>
          <a:sy n="30" d="100"/>
        </p:scale>
        <p:origin x="715" y="-2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5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3"/>
          <p:cNvSpPr txBox="1"/>
          <p:nvPr/>
        </p:nvSpPr>
        <p:spPr>
          <a:xfrm>
            <a:off x="1600589" y="11234014"/>
            <a:ext cx="8162142" cy="12022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139"/>
              </a:lnSpc>
              <a:spcBef>
                <a:spcPct val="0"/>
              </a:spcBef>
            </a:pPr>
            <a:r>
              <a:rPr lang="en-US" sz="5400" b="1" spc="94" dirty="0">
                <a:solidFill>
                  <a:srgbClr val="111F68"/>
                </a:solidFill>
                <a:latin typeface="Now Heavy"/>
                <a:ea typeface="Now Heavy"/>
                <a:cs typeface="Now Heavy"/>
                <a:sym typeface="Now Heavy"/>
              </a:rPr>
              <a:t>INTRODUCTION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8291926" y="11234014"/>
            <a:ext cx="15007473" cy="12022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0139"/>
              </a:lnSpc>
              <a:spcBef>
                <a:spcPct val="0"/>
              </a:spcBef>
            </a:pPr>
            <a:r>
              <a:rPr lang="en-US" sz="5400" b="1" spc="94" dirty="0">
                <a:solidFill>
                  <a:srgbClr val="111F68"/>
                </a:solidFill>
                <a:latin typeface="Now Heavy"/>
                <a:ea typeface="Now Heavy"/>
                <a:cs typeface="Now Heavy"/>
                <a:sym typeface="Now Heavy"/>
              </a:rPr>
              <a:t>RESULTS AND DISCUSSION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600589" y="21412200"/>
            <a:ext cx="8162142" cy="12022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139"/>
              </a:lnSpc>
              <a:spcBef>
                <a:spcPct val="0"/>
              </a:spcBef>
            </a:pPr>
            <a:r>
              <a:rPr lang="en-US" sz="5400" b="1" spc="94" dirty="0">
                <a:solidFill>
                  <a:srgbClr val="111F68"/>
                </a:solidFill>
                <a:latin typeface="Now Heavy"/>
                <a:ea typeface="Now Heavy"/>
                <a:cs typeface="Now Heavy"/>
                <a:sym typeface="Now Heavy"/>
              </a:rPr>
              <a:t>METHODOLOGY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600589" y="32079210"/>
            <a:ext cx="11697822" cy="12022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139"/>
              </a:lnSpc>
              <a:spcBef>
                <a:spcPct val="0"/>
              </a:spcBef>
            </a:pPr>
            <a:r>
              <a:rPr lang="en-US" sz="5400" b="1" spc="94">
                <a:solidFill>
                  <a:srgbClr val="111F68"/>
                </a:solidFill>
                <a:latin typeface="Now Heavy"/>
                <a:ea typeface="Now Heavy"/>
                <a:cs typeface="Now Heavy"/>
                <a:sym typeface="Now Heavy"/>
              </a:rPr>
              <a:t>ACKNOWLEDGMENTS 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8291927" y="21412200"/>
            <a:ext cx="8879525" cy="12022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0139"/>
              </a:lnSpc>
              <a:spcBef>
                <a:spcPct val="0"/>
              </a:spcBef>
            </a:pPr>
            <a:r>
              <a:rPr lang="en-US" sz="5400" b="1" spc="94" dirty="0">
                <a:solidFill>
                  <a:srgbClr val="111F68"/>
                </a:solidFill>
                <a:latin typeface="Now Heavy"/>
                <a:ea typeface="Now Heavy"/>
                <a:cs typeface="Now Heavy"/>
                <a:sym typeface="Now Heavy"/>
              </a:rPr>
              <a:t>CONCLUSIONS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8291927" y="32079210"/>
            <a:ext cx="6116241" cy="12022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139"/>
              </a:lnSpc>
              <a:spcBef>
                <a:spcPct val="0"/>
              </a:spcBef>
            </a:pPr>
            <a:r>
              <a:rPr lang="en-US" sz="5400" b="1" spc="94">
                <a:solidFill>
                  <a:srgbClr val="111F68"/>
                </a:solidFill>
                <a:latin typeface="Now Heavy"/>
                <a:ea typeface="Now Heavy"/>
                <a:cs typeface="Now Heavy"/>
                <a:sym typeface="Now Heavy"/>
              </a:rPr>
              <a:t>REFERENCES</a:t>
            </a:r>
          </a:p>
        </p:txBody>
      </p:sp>
      <p:sp>
        <p:nvSpPr>
          <p:cNvPr id="19" name="AutoShape 19"/>
          <p:cNvSpPr/>
          <p:nvPr/>
        </p:nvSpPr>
        <p:spPr>
          <a:xfrm>
            <a:off x="-149394" y="12488338"/>
            <a:ext cx="13447805" cy="0"/>
          </a:xfrm>
          <a:prstGeom prst="line">
            <a:avLst/>
          </a:prstGeom>
          <a:ln w="95250" cap="flat">
            <a:solidFill>
              <a:srgbClr val="111F6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20" name="AutoShape 20"/>
          <p:cNvSpPr/>
          <p:nvPr/>
        </p:nvSpPr>
        <p:spPr>
          <a:xfrm>
            <a:off x="-149394" y="22665924"/>
            <a:ext cx="13447805" cy="0"/>
          </a:xfrm>
          <a:prstGeom prst="line">
            <a:avLst/>
          </a:prstGeom>
          <a:ln w="95250" cap="flat">
            <a:solidFill>
              <a:srgbClr val="111F6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21" name="AutoShape 21"/>
          <p:cNvSpPr/>
          <p:nvPr/>
        </p:nvSpPr>
        <p:spPr>
          <a:xfrm>
            <a:off x="-149394" y="33285908"/>
            <a:ext cx="13614974" cy="0"/>
          </a:xfrm>
          <a:prstGeom prst="line">
            <a:avLst/>
          </a:prstGeom>
          <a:ln w="95250" cap="flat">
            <a:solidFill>
              <a:srgbClr val="111F6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22" name="AutoShape 22"/>
          <p:cNvSpPr/>
          <p:nvPr/>
        </p:nvSpPr>
        <p:spPr>
          <a:xfrm flipV="1">
            <a:off x="17830800" y="12488338"/>
            <a:ext cx="15111121" cy="24558"/>
          </a:xfrm>
          <a:prstGeom prst="line">
            <a:avLst/>
          </a:prstGeom>
          <a:ln w="95250" cap="flat">
            <a:solidFill>
              <a:srgbClr val="111F6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23" name="AutoShape 23"/>
          <p:cNvSpPr/>
          <p:nvPr/>
        </p:nvSpPr>
        <p:spPr>
          <a:xfrm>
            <a:off x="17830800" y="22665924"/>
            <a:ext cx="15111121" cy="0"/>
          </a:xfrm>
          <a:prstGeom prst="line">
            <a:avLst/>
          </a:prstGeom>
          <a:ln w="95250" cap="flat">
            <a:solidFill>
              <a:srgbClr val="111F6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24" name="AutoShape 24"/>
          <p:cNvSpPr/>
          <p:nvPr/>
        </p:nvSpPr>
        <p:spPr>
          <a:xfrm>
            <a:off x="17830800" y="33281462"/>
            <a:ext cx="15111121" cy="4446"/>
          </a:xfrm>
          <a:prstGeom prst="line">
            <a:avLst/>
          </a:prstGeom>
          <a:ln w="95250" cap="flat">
            <a:solidFill>
              <a:srgbClr val="111F6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28" name="TextBox 28"/>
          <p:cNvSpPr txBox="1"/>
          <p:nvPr/>
        </p:nvSpPr>
        <p:spPr>
          <a:xfrm>
            <a:off x="351692" y="12941031"/>
            <a:ext cx="14616679" cy="25305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6760"/>
              </a:lnSpc>
            </a:pP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consectetur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adipiscing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elit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Integer a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elementum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orci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Mauris vitae pharetra libero. Cras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euismod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faucibus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nisi a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molestie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351692" y="23187841"/>
            <a:ext cx="14616679" cy="25305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6760"/>
              </a:lnSpc>
            </a:pPr>
            <a:r>
              <a:rPr lang="en-US" sz="4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elit. Integer a elementum orci. Mauris vitae pharetra libero. Cras euismod faucibus nisi a molestie. 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351692" y="33869725"/>
            <a:ext cx="14616679" cy="25305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6760"/>
              </a:lnSpc>
            </a:pPr>
            <a:r>
              <a:rPr lang="en-US" sz="4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elit. Integer a elementum orci. Mauris vitae pharetra libero. Cras euismod faucibus nisi a molestie. 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7830800" y="12941031"/>
            <a:ext cx="14616000" cy="25305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6760"/>
              </a:lnSpc>
            </a:pP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consectetur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adipiscing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elit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Integer a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elementum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orci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Mauris vitae pharetra libero. Cras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euismod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faucibus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nisi a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molestie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1600589" y="8534400"/>
            <a:ext cx="27001470" cy="27437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320"/>
              </a:lnSpc>
            </a:pPr>
            <a:r>
              <a:rPr lang="en-US" sz="5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First Author’s Name1, Second Author’s Name, Third Author’s Name </a:t>
            </a:r>
            <a:r>
              <a:rPr lang="en-US" sz="4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​</a:t>
            </a:r>
          </a:p>
          <a:p>
            <a:pPr algn="l">
              <a:lnSpc>
                <a:spcPts val="7320"/>
              </a:lnSpc>
            </a:pPr>
            <a:r>
              <a:rPr lang="en-US" sz="4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1First Author’s </a:t>
            </a:r>
            <a:r>
              <a:rPr lang="en-US" sz="4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Afilliation</a:t>
            </a:r>
            <a:r>
              <a:rPr lang="en-US" sz="4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First Author’s E-mail​</a:t>
            </a:r>
            <a:endParaRPr lang="en-US" sz="5228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l">
              <a:lnSpc>
                <a:spcPts val="7320"/>
              </a:lnSpc>
            </a:pPr>
            <a:endParaRPr lang="en-US" sz="5228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8" name="TextBox 38"/>
          <p:cNvSpPr txBox="1"/>
          <p:nvPr/>
        </p:nvSpPr>
        <p:spPr>
          <a:xfrm>
            <a:off x="13920738" y="6096000"/>
            <a:ext cx="5448002" cy="13311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0"/>
              </a:lnSpc>
              <a:spcBef>
                <a:spcPct val="0"/>
              </a:spcBef>
            </a:pPr>
            <a:r>
              <a:rPr lang="en-US" sz="6600" b="1" spc="104" dirty="0">
                <a:solidFill>
                  <a:srgbClr val="111F68"/>
                </a:solidFill>
                <a:latin typeface="Now Heavy"/>
                <a:ea typeface="Now Heavy"/>
                <a:cs typeface="Now Heavy"/>
                <a:sym typeface="Now Heavy"/>
              </a:rPr>
              <a:t>Work Title</a:t>
            </a:r>
          </a:p>
        </p:txBody>
      </p:sp>
      <p:grpSp>
        <p:nvGrpSpPr>
          <p:cNvPr id="41" name="Agrupar 40">
            <a:extLst>
              <a:ext uri="{FF2B5EF4-FFF2-40B4-BE49-F238E27FC236}">
                <a16:creationId xmlns:a16="http://schemas.microsoft.com/office/drawing/2014/main" id="{32DDB7EE-0A3C-3CFD-70B2-C87911349AD6}"/>
              </a:ext>
            </a:extLst>
          </p:cNvPr>
          <p:cNvGrpSpPr/>
          <p:nvPr/>
        </p:nvGrpSpPr>
        <p:grpSpPr>
          <a:xfrm>
            <a:off x="0" y="0"/>
            <a:ext cx="32918400" cy="5702593"/>
            <a:chOff x="0" y="0"/>
            <a:chExt cx="32918400" cy="5702593"/>
          </a:xfrm>
        </p:grpSpPr>
        <p:grpSp>
          <p:nvGrpSpPr>
            <p:cNvPr id="42" name="Group 2">
              <a:extLst>
                <a:ext uri="{FF2B5EF4-FFF2-40B4-BE49-F238E27FC236}">
                  <a16:creationId xmlns:a16="http://schemas.microsoft.com/office/drawing/2014/main" id="{D6D96F24-5487-78E6-01F2-EF9C3DE62FFE}"/>
                </a:ext>
              </a:extLst>
            </p:cNvPr>
            <p:cNvGrpSpPr/>
            <p:nvPr/>
          </p:nvGrpSpPr>
          <p:grpSpPr>
            <a:xfrm>
              <a:off x="0" y="0"/>
              <a:ext cx="32918400" cy="5504180"/>
              <a:chOff x="0" y="0"/>
              <a:chExt cx="4064000" cy="679528"/>
            </a:xfrm>
          </p:grpSpPr>
          <p:sp>
            <p:nvSpPr>
              <p:cNvPr id="51" name="Freeform 3">
                <a:extLst>
                  <a:ext uri="{FF2B5EF4-FFF2-40B4-BE49-F238E27FC236}">
                    <a16:creationId xmlns:a16="http://schemas.microsoft.com/office/drawing/2014/main" id="{0A251782-B279-2806-B436-5333FB97F25F}"/>
                  </a:ext>
                </a:extLst>
              </p:cNvPr>
              <p:cNvSpPr/>
              <p:nvPr/>
            </p:nvSpPr>
            <p:spPr>
              <a:xfrm>
                <a:off x="0" y="0"/>
                <a:ext cx="4064000" cy="679528"/>
              </a:xfrm>
              <a:custGeom>
                <a:avLst/>
                <a:gdLst/>
                <a:ahLst/>
                <a:cxnLst/>
                <a:rect l="l" t="t" r="r" b="b"/>
                <a:pathLst>
                  <a:path w="4064000" h="679528">
                    <a:moveTo>
                      <a:pt x="0" y="0"/>
                    </a:moveTo>
                    <a:lnTo>
                      <a:pt x="4064000" y="0"/>
                    </a:lnTo>
                    <a:lnTo>
                      <a:pt x="4064000" y="679528"/>
                    </a:lnTo>
                    <a:lnTo>
                      <a:pt x="0" y="679528"/>
                    </a:lnTo>
                    <a:close/>
                  </a:path>
                </a:pathLst>
              </a:custGeom>
              <a:solidFill>
                <a:srgbClr val="111F68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2" name="TextBox 4">
                <a:extLst>
                  <a:ext uri="{FF2B5EF4-FFF2-40B4-BE49-F238E27FC236}">
                    <a16:creationId xmlns:a16="http://schemas.microsoft.com/office/drawing/2014/main" id="{052AE8C2-BC26-CABB-25D8-46869D6A860A}"/>
                  </a:ext>
                </a:extLst>
              </p:cNvPr>
              <p:cNvSpPr txBox="1"/>
              <p:nvPr/>
            </p:nvSpPr>
            <p:spPr>
              <a:xfrm>
                <a:off x="0" y="-66675"/>
                <a:ext cx="4064000" cy="746203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5786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43" name="Freeform 5">
              <a:extLst>
                <a:ext uri="{FF2B5EF4-FFF2-40B4-BE49-F238E27FC236}">
                  <a16:creationId xmlns:a16="http://schemas.microsoft.com/office/drawing/2014/main" id="{8B7B284D-94A0-D218-132D-3287D30F34D0}"/>
                </a:ext>
              </a:extLst>
            </p:cNvPr>
            <p:cNvSpPr/>
            <p:nvPr/>
          </p:nvSpPr>
          <p:spPr>
            <a:xfrm>
              <a:off x="15144048" y="87152"/>
              <a:ext cx="17722852" cy="3905538"/>
            </a:xfrm>
            <a:custGeom>
              <a:avLst/>
              <a:gdLst/>
              <a:ahLst/>
              <a:cxnLst/>
              <a:rect l="l" t="t" r="r" b="b"/>
              <a:pathLst>
                <a:path w="17722852" h="3905538">
                  <a:moveTo>
                    <a:pt x="0" y="0"/>
                  </a:moveTo>
                  <a:lnTo>
                    <a:pt x="17722853" y="0"/>
                  </a:lnTo>
                  <a:lnTo>
                    <a:pt x="17722853" y="3905538"/>
                  </a:lnTo>
                  <a:lnTo>
                    <a:pt x="0" y="390553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t="-179838" r="-17182"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44" name="Freeform 6">
              <a:extLst>
                <a:ext uri="{FF2B5EF4-FFF2-40B4-BE49-F238E27FC236}">
                  <a16:creationId xmlns:a16="http://schemas.microsoft.com/office/drawing/2014/main" id="{6A4F518A-0F3B-3671-2DF6-0EC6BBF1966F}"/>
                </a:ext>
              </a:extLst>
            </p:cNvPr>
            <p:cNvSpPr/>
            <p:nvPr/>
          </p:nvSpPr>
          <p:spPr>
            <a:xfrm>
              <a:off x="27598213" y="1021003"/>
              <a:ext cx="4790210" cy="3954546"/>
            </a:xfrm>
            <a:custGeom>
              <a:avLst/>
              <a:gdLst/>
              <a:ahLst/>
              <a:cxnLst/>
              <a:rect l="l" t="t" r="r" b="b"/>
              <a:pathLst>
                <a:path w="4790210" h="3954546">
                  <a:moveTo>
                    <a:pt x="0" y="0"/>
                  </a:moveTo>
                  <a:lnTo>
                    <a:pt x="4790210" y="0"/>
                  </a:lnTo>
                  <a:lnTo>
                    <a:pt x="4790210" y="3954546"/>
                  </a:lnTo>
                  <a:lnTo>
                    <a:pt x="0" y="395454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-12119" t="-7588" r="-105324" b="-40570"/>
              </a:stretch>
            </a:blipFill>
          </p:spPr>
          <p:txBody>
            <a:bodyPr/>
            <a:lstStyle/>
            <a:p>
              <a:endParaRPr lang="pt-BR"/>
            </a:p>
          </p:txBody>
        </p:sp>
        <p:grpSp>
          <p:nvGrpSpPr>
            <p:cNvPr id="45" name="Group 10">
              <a:extLst>
                <a:ext uri="{FF2B5EF4-FFF2-40B4-BE49-F238E27FC236}">
                  <a16:creationId xmlns:a16="http://schemas.microsoft.com/office/drawing/2014/main" id="{3DF6105D-6DA2-433A-F228-B4778F4AA250}"/>
                </a:ext>
              </a:extLst>
            </p:cNvPr>
            <p:cNvGrpSpPr/>
            <p:nvPr/>
          </p:nvGrpSpPr>
          <p:grpSpPr>
            <a:xfrm>
              <a:off x="18169509" y="3499242"/>
              <a:ext cx="9001943" cy="1525003"/>
              <a:chOff x="0" y="0"/>
              <a:chExt cx="3556323" cy="602470"/>
            </a:xfrm>
          </p:grpSpPr>
          <p:sp>
            <p:nvSpPr>
              <p:cNvPr id="49" name="Freeform 11">
                <a:extLst>
                  <a:ext uri="{FF2B5EF4-FFF2-40B4-BE49-F238E27FC236}">
                    <a16:creationId xmlns:a16="http://schemas.microsoft.com/office/drawing/2014/main" id="{7EEC1670-D9AC-8097-C23E-AA7D17D0DAA4}"/>
                  </a:ext>
                </a:extLst>
              </p:cNvPr>
              <p:cNvSpPr/>
              <p:nvPr/>
            </p:nvSpPr>
            <p:spPr>
              <a:xfrm>
                <a:off x="0" y="0"/>
                <a:ext cx="3556323" cy="602470"/>
              </a:xfrm>
              <a:custGeom>
                <a:avLst/>
                <a:gdLst/>
                <a:ahLst/>
                <a:cxnLst/>
                <a:rect l="l" t="t" r="r" b="b"/>
                <a:pathLst>
                  <a:path w="3556323" h="602470">
                    <a:moveTo>
                      <a:pt x="44721" y="0"/>
                    </a:moveTo>
                    <a:lnTo>
                      <a:pt x="3511602" y="0"/>
                    </a:lnTo>
                    <a:cubicBezTo>
                      <a:pt x="3523463" y="0"/>
                      <a:pt x="3534838" y="4712"/>
                      <a:pt x="3543225" y="13099"/>
                    </a:cubicBezTo>
                    <a:cubicBezTo>
                      <a:pt x="3551612" y="21486"/>
                      <a:pt x="3556323" y="32861"/>
                      <a:pt x="3556323" y="44721"/>
                    </a:cubicBezTo>
                    <a:lnTo>
                      <a:pt x="3556323" y="557749"/>
                    </a:lnTo>
                    <a:cubicBezTo>
                      <a:pt x="3556323" y="569610"/>
                      <a:pt x="3551612" y="580985"/>
                      <a:pt x="3543225" y="589372"/>
                    </a:cubicBezTo>
                    <a:cubicBezTo>
                      <a:pt x="3534838" y="597759"/>
                      <a:pt x="3523463" y="602470"/>
                      <a:pt x="3511602" y="602470"/>
                    </a:cubicBezTo>
                    <a:lnTo>
                      <a:pt x="44721" y="602470"/>
                    </a:lnTo>
                    <a:cubicBezTo>
                      <a:pt x="32861" y="602470"/>
                      <a:pt x="21486" y="597759"/>
                      <a:pt x="13099" y="589372"/>
                    </a:cubicBezTo>
                    <a:cubicBezTo>
                      <a:pt x="4712" y="580985"/>
                      <a:pt x="0" y="569610"/>
                      <a:pt x="0" y="557749"/>
                    </a:cubicBezTo>
                    <a:lnTo>
                      <a:pt x="0" y="44721"/>
                    </a:lnTo>
                    <a:cubicBezTo>
                      <a:pt x="0" y="32861"/>
                      <a:pt x="4712" y="21486"/>
                      <a:pt x="13099" y="13099"/>
                    </a:cubicBezTo>
                    <a:cubicBezTo>
                      <a:pt x="21486" y="4712"/>
                      <a:pt x="32861" y="0"/>
                      <a:pt x="44721" y="0"/>
                    </a:cubicBezTo>
                    <a:close/>
                  </a:path>
                </a:pathLst>
              </a:custGeom>
              <a:solidFill>
                <a:srgbClr val="FFA942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" name="TextBox 12">
                <a:extLst>
                  <a:ext uri="{FF2B5EF4-FFF2-40B4-BE49-F238E27FC236}">
                    <a16:creationId xmlns:a16="http://schemas.microsoft.com/office/drawing/2014/main" id="{ABD55B44-4571-DF39-4280-B698AD4791F0}"/>
                  </a:ext>
                </a:extLst>
              </p:cNvPr>
              <p:cNvSpPr txBox="1"/>
              <p:nvPr/>
            </p:nvSpPr>
            <p:spPr>
              <a:xfrm>
                <a:off x="0" y="-28575"/>
                <a:ext cx="3556323" cy="631045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1773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46" name="TextBox 34">
              <a:extLst>
                <a:ext uri="{FF2B5EF4-FFF2-40B4-BE49-F238E27FC236}">
                  <a16:creationId xmlns:a16="http://schemas.microsoft.com/office/drawing/2014/main" id="{3B21BEEF-ED4B-1188-77FC-6B195BAFE209}"/>
                </a:ext>
              </a:extLst>
            </p:cNvPr>
            <p:cNvSpPr txBox="1"/>
            <p:nvPr/>
          </p:nvSpPr>
          <p:spPr>
            <a:xfrm>
              <a:off x="1208398" y="960125"/>
              <a:ext cx="31200798" cy="168759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3623"/>
                </a:lnSpc>
                <a:spcBef>
                  <a:spcPct val="0"/>
                </a:spcBef>
              </a:pPr>
              <a:r>
                <a:rPr lang="en-US" sz="9731" b="1" spc="126">
                  <a:solidFill>
                    <a:srgbClr val="FFFFFF"/>
                  </a:solidFill>
                  <a:latin typeface="Now Bold"/>
                  <a:ea typeface="Now Bold"/>
                  <a:cs typeface="Now Bold"/>
                  <a:sym typeface="Now Bold"/>
                </a:rPr>
                <a:t>COBEM 2025</a:t>
              </a:r>
            </a:p>
          </p:txBody>
        </p:sp>
        <p:sp>
          <p:nvSpPr>
            <p:cNvPr id="47" name="TextBox 35">
              <a:extLst>
                <a:ext uri="{FF2B5EF4-FFF2-40B4-BE49-F238E27FC236}">
                  <a16:creationId xmlns:a16="http://schemas.microsoft.com/office/drawing/2014/main" id="{3FB12E27-8BF6-8C80-5FCF-DDB1ABF93360}"/>
                </a:ext>
              </a:extLst>
            </p:cNvPr>
            <p:cNvSpPr txBox="1"/>
            <p:nvPr/>
          </p:nvSpPr>
          <p:spPr>
            <a:xfrm>
              <a:off x="14115536" y="3403992"/>
              <a:ext cx="12714004" cy="229860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6130"/>
                </a:lnSpc>
              </a:pPr>
              <a:r>
                <a:rPr lang="en-US" sz="4378" b="1" spc="56">
                  <a:solidFill>
                    <a:srgbClr val="FFFFFF"/>
                  </a:solidFill>
                  <a:latin typeface="Quicksand Bold"/>
                  <a:ea typeface="Quicksand Bold"/>
                  <a:cs typeface="Quicksand Bold"/>
                  <a:sym typeface="Quicksand Bold"/>
                </a:rPr>
                <a:t>9th - 14th November 2025</a:t>
              </a:r>
            </a:p>
            <a:p>
              <a:pPr algn="r">
                <a:lnSpc>
                  <a:spcPts val="6130"/>
                </a:lnSpc>
              </a:pPr>
              <a:r>
                <a:rPr lang="en-US" sz="4378" b="1" spc="56">
                  <a:solidFill>
                    <a:srgbClr val="FFFFFF"/>
                  </a:solidFill>
                  <a:latin typeface="Quicksand Bold"/>
                  <a:ea typeface="Quicksand Bold"/>
                  <a:cs typeface="Quicksand Bold"/>
                  <a:sym typeface="Quicksand Bold"/>
                </a:rPr>
                <a:t>CURITIBA | PR | BRAZIL</a:t>
              </a:r>
            </a:p>
            <a:p>
              <a:pPr algn="r">
                <a:lnSpc>
                  <a:spcPts val="6130"/>
                </a:lnSpc>
                <a:spcBef>
                  <a:spcPct val="0"/>
                </a:spcBef>
              </a:pPr>
              <a:endParaRPr lang="en-US" sz="4378" b="1" spc="56">
                <a:solidFill>
                  <a:srgbClr val="FFFFFF"/>
                </a:solidFill>
                <a:latin typeface="Quicksand Bold"/>
                <a:ea typeface="Quicksand Bold"/>
                <a:cs typeface="Quicksand Bold"/>
                <a:sym typeface="Quicksand Bold"/>
              </a:endParaRPr>
            </a:p>
          </p:txBody>
        </p:sp>
        <p:sp>
          <p:nvSpPr>
            <p:cNvPr id="48" name="TextBox 36">
              <a:extLst>
                <a:ext uri="{FF2B5EF4-FFF2-40B4-BE49-F238E27FC236}">
                  <a16:creationId xmlns:a16="http://schemas.microsoft.com/office/drawing/2014/main" id="{4634B37B-6219-CD58-DAE5-274AAF22CB63}"/>
                </a:ext>
              </a:extLst>
            </p:cNvPr>
            <p:cNvSpPr txBox="1"/>
            <p:nvPr/>
          </p:nvSpPr>
          <p:spPr>
            <a:xfrm>
              <a:off x="1208398" y="2422986"/>
              <a:ext cx="17083529" cy="20382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8237"/>
                </a:lnSpc>
                <a:spcBef>
                  <a:spcPct val="0"/>
                </a:spcBef>
              </a:pPr>
              <a:r>
                <a:rPr lang="en-US" sz="5883" b="1" spc="76">
                  <a:solidFill>
                    <a:srgbClr val="FFFFFF"/>
                  </a:solidFill>
                  <a:latin typeface="Quicksand Bold"/>
                  <a:ea typeface="Quicksand Bold"/>
                  <a:cs typeface="Quicksand Bold"/>
                  <a:sym typeface="Quicksand Bold"/>
                </a:rPr>
                <a:t>28th International Congress of Mechanical Engineering</a:t>
              </a:r>
            </a:p>
          </p:txBody>
        </p:sp>
      </p:grpSp>
      <p:grpSp>
        <p:nvGrpSpPr>
          <p:cNvPr id="54" name="Agrupar 53">
            <a:extLst>
              <a:ext uri="{FF2B5EF4-FFF2-40B4-BE49-F238E27FC236}">
                <a16:creationId xmlns:a16="http://schemas.microsoft.com/office/drawing/2014/main" id="{E37AE8DA-FC32-624A-ADF4-8961DF0B4C95}"/>
              </a:ext>
            </a:extLst>
          </p:cNvPr>
          <p:cNvGrpSpPr/>
          <p:nvPr/>
        </p:nvGrpSpPr>
        <p:grpSpPr>
          <a:xfrm>
            <a:off x="0" y="39801964"/>
            <a:ext cx="32918400" cy="4089235"/>
            <a:chOff x="0" y="39801964"/>
            <a:chExt cx="32918400" cy="4089235"/>
          </a:xfrm>
        </p:grpSpPr>
        <p:grpSp>
          <p:nvGrpSpPr>
            <p:cNvPr id="55" name="Group 7">
              <a:extLst>
                <a:ext uri="{FF2B5EF4-FFF2-40B4-BE49-F238E27FC236}">
                  <a16:creationId xmlns:a16="http://schemas.microsoft.com/office/drawing/2014/main" id="{9619815E-9A84-5F50-CFB6-DA328660F544}"/>
                </a:ext>
              </a:extLst>
            </p:cNvPr>
            <p:cNvGrpSpPr/>
            <p:nvPr/>
          </p:nvGrpSpPr>
          <p:grpSpPr>
            <a:xfrm>
              <a:off x="0" y="39801964"/>
              <a:ext cx="32918400" cy="4089235"/>
              <a:chOff x="0" y="0"/>
              <a:chExt cx="4064000" cy="652073"/>
            </a:xfrm>
          </p:grpSpPr>
          <p:sp>
            <p:nvSpPr>
              <p:cNvPr id="60" name="Freeform 8">
                <a:extLst>
                  <a:ext uri="{FF2B5EF4-FFF2-40B4-BE49-F238E27FC236}">
                    <a16:creationId xmlns:a16="http://schemas.microsoft.com/office/drawing/2014/main" id="{69B9AA4B-158C-501F-22B3-AC8A0E8E87D2}"/>
                  </a:ext>
                </a:extLst>
              </p:cNvPr>
              <p:cNvSpPr/>
              <p:nvPr/>
            </p:nvSpPr>
            <p:spPr>
              <a:xfrm>
                <a:off x="0" y="0"/>
                <a:ext cx="4064000" cy="652073"/>
              </a:xfrm>
              <a:custGeom>
                <a:avLst/>
                <a:gdLst/>
                <a:ahLst/>
                <a:cxnLst/>
                <a:rect l="l" t="t" r="r" b="b"/>
                <a:pathLst>
                  <a:path w="4064000" h="652073">
                    <a:moveTo>
                      <a:pt x="0" y="0"/>
                    </a:moveTo>
                    <a:lnTo>
                      <a:pt x="4064000" y="0"/>
                    </a:lnTo>
                    <a:lnTo>
                      <a:pt x="4064000" y="652073"/>
                    </a:lnTo>
                    <a:lnTo>
                      <a:pt x="0" y="652073"/>
                    </a:lnTo>
                    <a:close/>
                  </a:path>
                </a:pathLst>
              </a:custGeom>
              <a:solidFill>
                <a:srgbClr val="111F68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1" name="TextBox 9">
                <a:extLst>
                  <a:ext uri="{FF2B5EF4-FFF2-40B4-BE49-F238E27FC236}">
                    <a16:creationId xmlns:a16="http://schemas.microsoft.com/office/drawing/2014/main" id="{0ED88187-7278-DA8D-3F85-D586239EF315}"/>
                  </a:ext>
                </a:extLst>
              </p:cNvPr>
              <p:cNvSpPr txBox="1"/>
              <p:nvPr/>
            </p:nvSpPr>
            <p:spPr>
              <a:xfrm>
                <a:off x="0" y="-66675"/>
                <a:ext cx="4064000" cy="718748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5786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56" name="Freeform 25">
              <a:extLst>
                <a:ext uri="{FF2B5EF4-FFF2-40B4-BE49-F238E27FC236}">
                  <a16:creationId xmlns:a16="http://schemas.microsoft.com/office/drawing/2014/main" id="{1C8DDF3B-B04C-FFC3-CF04-0675D5ED43BF}"/>
                </a:ext>
              </a:extLst>
            </p:cNvPr>
            <p:cNvSpPr/>
            <p:nvPr/>
          </p:nvSpPr>
          <p:spPr>
            <a:xfrm>
              <a:off x="15740401" y="40569282"/>
              <a:ext cx="6831015" cy="2336465"/>
            </a:xfrm>
            <a:custGeom>
              <a:avLst/>
              <a:gdLst/>
              <a:ahLst/>
              <a:cxnLst/>
              <a:rect l="l" t="t" r="r" b="b"/>
              <a:pathLst>
                <a:path w="6921302" h="2367347">
                  <a:moveTo>
                    <a:pt x="0" y="0"/>
                  </a:moveTo>
                  <a:lnTo>
                    <a:pt x="6921303" y="0"/>
                  </a:lnTo>
                  <a:lnTo>
                    <a:pt x="6921303" y="2367346"/>
                  </a:lnTo>
                  <a:lnTo>
                    <a:pt x="0" y="236734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-15291" t="-88752" r="-178616" b="-76551"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57" name="Freeform 26">
              <a:extLst>
                <a:ext uri="{FF2B5EF4-FFF2-40B4-BE49-F238E27FC236}">
                  <a16:creationId xmlns:a16="http://schemas.microsoft.com/office/drawing/2014/main" id="{39B7637D-688A-9840-0897-F971A942E626}"/>
                </a:ext>
              </a:extLst>
            </p:cNvPr>
            <p:cNvSpPr/>
            <p:nvPr/>
          </p:nvSpPr>
          <p:spPr>
            <a:xfrm>
              <a:off x="1857403" y="40309800"/>
              <a:ext cx="4649900" cy="3022435"/>
            </a:xfrm>
            <a:custGeom>
              <a:avLst/>
              <a:gdLst/>
              <a:ahLst/>
              <a:cxnLst/>
              <a:rect l="l" t="t" r="r" b="b"/>
              <a:pathLst>
                <a:path w="4257464" h="2767352">
                  <a:moveTo>
                    <a:pt x="0" y="0"/>
                  </a:moveTo>
                  <a:lnTo>
                    <a:pt x="4257464" y="0"/>
                  </a:lnTo>
                  <a:lnTo>
                    <a:pt x="4257464" y="2767351"/>
                  </a:lnTo>
                  <a:lnTo>
                    <a:pt x="0" y="276735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58" name="Freeform 27">
              <a:extLst>
                <a:ext uri="{FF2B5EF4-FFF2-40B4-BE49-F238E27FC236}">
                  <a16:creationId xmlns:a16="http://schemas.microsoft.com/office/drawing/2014/main" id="{C9A89EB7-EFEA-8697-B73F-1D43FC58BA11}"/>
                </a:ext>
              </a:extLst>
            </p:cNvPr>
            <p:cNvSpPr/>
            <p:nvPr/>
          </p:nvSpPr>
          <p:spPr>
            <a:xfrm>
              <a:off x="7677288" y="40427723"/>
              <a:ext cx="6831015" cy="2792177"/>
            </a:xfrm>
            <a:custGeom>
              <a:avLst/>
              <a:gdLst/>
              <a:ahLst/>
              <a:cxnLst/>
              <a:rect l="l" t="t" r="r" b="b"/>
              <a:pathLst>
                <a:path w="6831015" h="2792177">
                  <a:moveTo>
                    <a:pt x="0" y="0"/>
                  </a:moveTo>
                  <a:lnTo>
                    <a:pt x="6831015" y="0"/>
                  </a:lnTo>
                  <a:lnTo>
                    <a:pt x="6831015" y="2792177"/>
                  </a:lnTo>
                  <a:lnTo>
                    <a:pt x="0" y="279217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59" name="Freeform 39">
              <a:extLst>
                <a:ext uri="{FF2B5EF4-FFF2-40B4-BE49-F238E27FC236}">
                  <a16:creationId xmlns:a16="http://schemas.microsoft.com/office/drawing/2014/main" id="{7BC17D2D-DD30-3908-FA05-67B8B7FCBD2A}"/>
                </a:ext>
              </a:extLst>
            </p:cNvPr>
            <p:cNvSpPr/>
            <p:nvPr/>
          </p:nvSpPr>
          <p:spPr>
            <a:xfrm>
              <a:off x="23164828" y="40423563"/>
              <a:ext cx="8305772" cy="2781837"/>
            </a:xfrm>
            <a:custGeom>
              <a:avLst/>
              <a:gdLst/>
              <a:ahLst/>
              <a:cxnLst/>
              <a:rect l="l" t="t" r="r" b="b"/>
              <a:pathLst>
                <a:path w="8305772" h="2781837">
                  <a:moveTo>
                    <a:pt x="0" y="0"/>
                  </a:moveTo>
                  <a:lnTo>
                    <a:pt x="8305772" y="0"/>
                  </a:lnTo>
                  <a:lnTo>
                    <a:pt x="8305772" y="2781837"/>
                  </a:lnTo>
                  <a:lnTo>
                    <a:pt x="0" y="278183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" name="TextBox 31">
            <a:extLst>
              <a:ext uri="{FF2B5EF4-FFF2-40B4-BE49-F238E27FC236}">
                <a16:creationId xmlns:a16="http://schemas.microsoft.com/office/drawing/2014/main" id="{8B233F20-2293-59F6-99E2-73AE61B4B1BC}"/>
              </a:ext>
            </a:extLst>
          </p:cNvPr>
          <p:cNvSpPr txBox="1"/>
          <p:nvPr/>
        </p:nvSpPr>
        <p:spPr>
          <a:xfrm>
            <a:off x="17830800" y="23184387"/>
            <a:ext cx="14616000" cy="25305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6760"/>
              </a:lnSpc>
            </a:pP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consectetur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adipiscing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elit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Integer a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elementum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orci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Mauris vitae pharetra libero. Cras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euismod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faucibus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nisi a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molestie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</a:p>
        </p:txBody>
      </p:sp>
      <p:sp>
        <p:nvSpPr>
          <p:cNvPr id="3" name="TextBox 31">
            <a:extLst>
              <a:ext uri="{FF2B5EF4-FFF2-40B4-BE49-F238E27FC236}">
                <a16:creationId xmlns:a16="http://schemas.microsoft.com/office/drawing/2014/main" id="{8ADD14AC-CDA8-BEBF-5923-604294647748}"/>
              </a:ext>
            </a:extLst>
          </p:cNvPr>
          <p:cNvSpPr txBox="1"/>
          <p:nvPr/>
        </p:nvSpPr>
        <p:spPr>
          <a:xfrm>
            <a:off x="17830800" y="33869725"/>
            <a:ext cx="14616000" cy="25305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6760"/>
              </a:lnSpc>
            </a:pP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consectetur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adipiscing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elit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Integer a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elementum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orci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Mauris vitae pharetra libero. Cras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euismod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faucibus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nisi a </a:t>
            </a:r>
            <a:r>
              <a:rPr lang="en-US" sz="4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molestie</a:t>
            </a:r>
            <a:r>
              <a:rPr lang="en-US" sz="4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210</Words>
  <Application>Microsoft Office PowerPoint</Application>
  <PresentationFormat>Personalizar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Now Heavy</vt:lpstr>
      <vt:lpstr>Calibri</vt:lpstr>
      <vt:lpstr>Arial</vt:lpstr>
      <vt:lpstr>Now Bold</vt:lpstr>
      <vt:lpstr>Quicksand Bold</vt:lpstr>
      <vt:lpstr>Open Sans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Banner Acadêmico + banner verticais</dc:title>
  <cp:lastModifiedBy>Dhyogo Miléo Taher</cp:lastModifiedBy>
  <cp:revision>3</cp:revision>
  <dcterms:created xsi:type="dcterms:W3CDTF">2006-08-16T00:00:00Z</dcterms:created>
  <dcterms:modified xsi:type="dcterms:W3CDTF">2025-08-20T20:48:58Z</dcterms:modified>
  <dc:identifier>DAGZsPH0b8o</dc:identifier>
</cp:coreProperties>
</file>