
<file path=[Content_Types].xml><?xml version="1.0" encoding="utf-8"?>
<Types xmlns="http://schemas.openxmlformats.org/package/2006/content-types">
  <Default Extension="fntdata" ContentType="application/x-fontdata"/>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saveSubsetFonts="1">
  <p:sldMasterIdLst>
    <p:sldMasterId id="2147483648" r:id="rId1"/>
  </p:sldMasterIdLst>
  <p:sldIdLst>
    <p:sldId id="256" r:id="rId2"/>
    <p:sldId id="257" r:id="rId3"/>
  </p:sldIdLst>
  <p:sldSz cx="18288000" cy="10287000"/>
  <p:notesSz cx="6858000" cy="9144000"/>
  <p:embeddedFontLst>
    <p:embeddedFont>
      <p:font typeface="Now Bold" panose="020B0604020202020204" charset="0"/>
      <p:regular r:id="rId4"/>
    </p:embeddedFont>
    <p:embeddedFont>
      <p:font typeface="Now Heavy" panose="020B0604020202020204" charset="0"/>
      <p:regular r:id="rId5"/>
    </p:embeddedFont>
    <p:embeddedFont>
      <p:font typeface="Quicksand" panose="020B0604020202020204" charset="0"/>
      <p:regular r:id="rId6"/>
    </p:embeddedFont>
    <p:embeddedFont>
      <p:font typeface="Quicksand Bold" panose="020B0604020202020204" charset="0"/>
      <p:regular r:id="rId7"/>
    </p:embeddedFont>
  </p:embeddedFont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autoAdjust="0"/>
    <p:restoredTop sz="94622" autoAdjust="0"/>
  </p:normalViewPr>
  <p:slideViewPr>
    <p:cSldViewPr>
      <p:cViewPr varScale="1">
        <p:scale>
          <a:sx n="47" d="100"/>
          <a:sy n="47" d="100"/>
        </p:scale>
        <p:origin x="1138" y="269"/>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font" Target="fonts/font4.fntdata"/><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font" Target="fonts/font3.fntdata"/><Relationship Id="rId11" Type="http://schemas.openxmlformats.org/officeDocument/2006/relationships/tableStyles" Target="tableStyles.xml"/><Relationship Id="rId5" Type="http://schemas.openxmlformats.org/officeDocument/2006/relationships/font" Target="fonts/font2.fntdata"/><Relationship Id="rId10" Type="http://schemas.openxmlformats.org/officeDocument/2006/relationships/theme" Target="theme/theme1.xml"/><Relationship Id="rId4" Type="http://schemas.openxmlformats.org/officeDocument/2006/relationships/font" Target="fonts/font1.fntdata"/><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1D8BD707-D9CF-40AE-B4C6-C98DA3205C09}" type="datetimeFigureOut">
              <a:rPr lang="en-US" smtClean="0"/>
              <a:pPr/>
              <a:t>8/28/2025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‹nº›</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8/28/2025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‹nº›</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8/28/2025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‹nº›</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8/28/2025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‹nº›</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8/28/2025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‹nº›</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D8BD707-D9CF-40AE-B4C6-C98DA3205C09}" type="datetimeFigureOut">
              <a:rPr lang="en-US" smtClean="0"/>
              <a:pPr/>
              <a:t>8/28/2025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‹nº›</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D8BD707-D9CF-40AE-B4C6-C98DA3205C09}" type="datetimeFigureOut">
              <a:rPr lang="en-US" smtClean="0"/>
              <a:pPr/>
              <a:t>8/28/2025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‹nº›</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D8BD707-D9CF-40AE-B4C6-C98DA3205C09}" type="datetimeFigureOut">
              <a:rPr lang="en-US" smtClean="0"/>
              <a:pPr/>
              <a:t>8/28/2025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‹nº›</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8/28/2025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‹nº›</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8/28/2025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‹nº›</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8/28/2025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‹nº›</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8/28/2025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‹nº›</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7.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4.png"/><Relationship Id="rId1" Type="http://schemas.openxmlformats.org/officeDocument/2006/relationships/slideLayout" Target="../slideLayouts/slideLayout7.xml"/><Relationship Id="rId5" Type="http://schemas.openxmlformats.org/officeDocument/2006/relationships/image" Target="../media/image7.svg"/><Relationship Id="rId4"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111F68"/>
        </a:solidFill>
        <a:effectLst/>
      </p:bgPr>
    </p:bg>
    <p:spTree>
      <p:nvGrpSpPr>
        <p:cNvPr id="1" name=""/>
        <p:cNvGrpSpPr/>
        <p:nvPr/>
      </p:nvGrpSpPr>
      <p:grpSpPr>
        <a:xfrm>
          <a:off x="0" y="0"/>
          <a:ext cx="0" cy="0"/>
          <a:chOff x="0" y="0"/>
          <a:chExt cx="0" cy="0"/>
        </a:xfrm>
      </p:grpSpPr>
      <p:sp>
        <p:nvSpPr>
          <p:cNvPr id="2" name="Freeform 2"/>
          <p:cNvSpPr/>
          <p:nvPr/>
        </p:nvSpPr>
        <p:spPr>
          <a:xfrm>
            <a:off x="14710952" y="7729900"/>
            <a:ext cx="2548348" cy="2181014"/>
          </a:xfrm>
          <a:custGeom>
            <a:avLst/>
            <a:gdLst/>
            <a:ahLst/>
            <a:cxnLst/>
            <a:rect l="l" t="t" r="r" b="b"/>
            <a:pathLst>
              <a:path w="2548348" h="2181014">
                <a:moveTo>
                  <a:pt x="0" y="0"/>
                </a:moveTo>
                <a:lnTo>
                  <a:pt x="2548348" y="0"/>
                </a:lnTo>
                <a:lnTo>
                  <a:pt x="2548348" y="2181014"/>
                </a:lnTo>
                <a:lnTo>
                  <a:pt x="0" y="2181014"/>
                </a:lnTo>
                <a:lnTo>
                  <a:pt x="0" y="0"/>
                </a:lnTo>
                <a:close/>
              </a:path>
            </a:pathLst>
          </a:custGeom>
          <a:blipFill>
            <a:blip r:embed="rId2">
              <a:extLst>
                <a:ext uri="{96DAC541-7B7A-43D3-8B79-37D633B846F1}">
                  <asvg:svgBlip xmlns:asvg="http://schemas.microsoft.com/office/drawing/2016/SVG/main" r:embed="rId3"/>
                </a:ext>
              </a:extLst>
            </a:blip>
            <a:stretch>
              <a:fillRect l="-12130" t="-3874" r="-105512" b="-39169"/>
            </a:stretch>
          </a:blipFill>
        </p:spPr>
        <p:txBody>
          <a:bodyPr/>
          <a:lstStyle/>
          <a:p>
            <a:endParaRPr lang="pt-BR"/>
          </a:p>
        </p:txBody>
      </p:sp>
      <p:sp>
        <p:nvSpPr>
          <p:cNvPr id="3" name="AutoShape 3"/>
          <p:cNvSpPr/>
          <p:nvPr/>
        </p:nvSpPr>
        <p:spPr>
          <a:xfrm flipH="1">
            <a:off x="844243" y="2795"/>
            <a:ext cx="47297" cy="10240113"/>
          </a:xfrm>
          <a:prstGeom prst="line">
            <a:avLst/>
          </a:prstGeom>
          <a:ln w="38100" cap="flat">
            <a:solidFill>
              <a:srgbClr val="FFB005"/>
            </a:solidFill>
            <a:prstDash val="solid"/>
            <a:headEnd type="none" w="sm" len="sm"/>
            <a:tailEnd type="none" w="sm" len="sm"/>
          </a:ln>
        </p:spPr>
        <p:txBody>
          <a:bodyPr/>
          <a:lstStyle/>
          <a:p>
            <a:endParaRPr lang="pt-BR"/>
          </a:p>
        </p:txBody>
      </p:sp>
      <p:sp>
        <p:nvSpPr>
          <p:cNvPr id="4" name="Freeform 4"/>
          <p:cNvSpPr/>
          <p:nvPr/>
        </p:nvSpPr>
        <p:spPr>
          <a:xfrm>
            <a:off x="8400512" y="1595153"/>
            <a:ext cx="9390951" cy="1209085"/>
          </a:xfrm>
          <a:custGeom>
            <a:avLst/>
            <a:gdLst/>
            <a:ahLst/>
            <a:cxnLst/>
            <a:rect l="l" t="t" r="r" b="b"/>
            <a:pathLst>
              <a:path w="9390951" h="1209085">
                <a:moveTo>
                  <a:pt x="0" y="0"/>
                </a:moveTo>
                <a:lnTo>
                  <a:pt x="9390951" y="0"/>
                </a:lnTo>
                <a:lnTo>
                  <a:pt x="9390951" y="1209085"/>
                </a:lnTo>
                <a:lnTo>
                  <a:pt x="0" y="1209085"/>
                </a:lnTo>
                <a:lnTo>
                  <a:pt x="0" y="0"/>
                </a:lnTo>
                <a:close/>
              </a:path>
            </a:pathLst>
          </a:custGeom>
          <a:blipFill>
            <a:blip r:embed="rId4"/>
            <a:stretch>
              <a:fillRect/>
            </a:stretch>
          </a:blipFill>
        </p:spPr>
        <p:txBody>
          <a:bodyPr/>
          <a:lstStyle/>
          <a:p>
            <a:endParaRPr lang="pt-BR"/>
          </a:p>
        </p:txBody>
      </p:sp>
      <p:sp>
        <p:nvSpPr>
          <p:cNvPr id="5" name="TextBox 5"/>
          <p:cNvSpPr txBox="1"/>
          <p:nvPr/>
        </p:nvSpPr>
        <p:spPr>
          <a:xfrm>
            <a:off x="1622121" y="1054182"/>
            <a:ext cx="5112382" cy="988860"/>
          </a:xfrm>
          <a:prstGeom prst="rect">
            <a:avLst/>
          </a:prstGeom>
        </p:spPr>
        <p:txBody>
          <a:bodyPr wrap="square" lIns="0" tIns="0" rIns="0" bIns="0" rtlCol="0" anchor="t">
            <a:spAutoFit/>
          </a:bodyPr>
          <a:lstStyle/>
          <a:p>
            <a:pPr algn="l">
              <a:lnSpc>
                <a:spcPts val="7985"/>
              </a:lnSpc>
              <a:spcBef>
                <a:spcPct val="0"/>
              </a:spcBef>
            </a:pPr>
            <a:r>
              <a:rPr lang="en-US" sz="5703" b="1" spc="74" dirty="0">
                <a:solidFill>
                  <a:srgbClr val="FFFFFF"/>
                </a:solidFill>
                <a:latin typeface="Now Bold"/>
                <a:ea typeface="Now Bold"/>
                <a:cs typeface="Now Bold"/>
                <a:sym typeface="Now Bold"/>
              </a:rPr>
              <a:t>COBEM </a:t>
            </a:r>
            <a:r>
              <a:rPr lang="en-US" sz="5703" b="1" spc="74" dirty="0">
                <a:solidFill>
                  <a:srgbClr val="FFB005"/>
                </a:solidFill>
                <a:latin typeface="Now Bold"/>
                <a:ea typeface="Now Bold"/>
                <a:cs typeface="Now Bold"/>
                <a:sym typeface="Now Bold"/>
              </a:rPr>
              <a:t>2025</a:t>
            </a:r>
          </a:p>
        </p:txBody>
      </p:sp>
      <p:sp>
        <p:nvSpPr>
          <p:cNvPr id="6" name="TextBox 6"/>
          <p:cNvSpPr txBox="1"/>
          <p:nvPr/>
        </p:nvSpPr>
        <p:spPr>
          <a:xfrm>
            <a:off x="1622121" y="1905057"/>
            <a:ext cx="6064016" cy="1194355"/>
          </a:xfrm>
          <a:prstGeom prst="rect">
            <a:avLst/>
          </a:prstGeom>
        </p:spPr>
        <p:txBody>
          <a:bodyPr lIns="0" tIns="0" rIns="0" bIns="0" rtlCol="0" anchor="t">
            <a:spAutoFit/>
          </a:bodyPr>
          <a:lstStyle/>
          <a:p>
            <a:pPr algn="l">
              <a:lnSpc>
                <a:spcPts val="4828"/>
              </a:lnSpc>
              <a:spcBef>
                <a:spcPct val="0"/>
              </a:spcBef>
            </a:pPr>
            <a:r>
              <a:rPr lang="en-US" sz="3448" b="1" spc="44">
                <a:solidFill>
                  <a:srgbClr val="FFFFFF"/>
                </a:solidFill>
                <a:latin typeface="Quicksand Bold"/>
                <a:ea typeface="Quicksand Bold"/>
                <a:cs typeface="Quicksand Bold"/>
                <a:sym typeface="Quicksand Bold"/>
              </a:rPr>
              <a:t>28th International Congress of Mechanical Engineering</a:t>
            </a:r>
          </a:p>
        </p:txBody>
      </p:sp>
      <p:sp>
        <p:nvSpPr>
          <p:cNvPr id="7" name="TextBox 7"/>
          <p:cNvSpPr txBox="1"/>
          <p:nvPr/>
        </p:nvSpPr>
        <p:spPr>
          <a:xfrm>
            <a:off x="1622121" y="4854280"/>
            <a:ext cx="6064016" cy="683777"/>
          </a:xfrm>
          <a:prstGeom prst="rect">
            <a:avLst/>
          </a:prstGeom>
        </p:spPr>
        <p:txBody>
          <a:bodyPr wrap="square" lIns="0" tIns="0" rIns="0" bIns="0" rtlCol="0" anchor="t">
            <a:spAutoFit/>
          </a:bodyPr>
          <a:lstStyle/>
          <a:p>
            <a:pPr algn="ctr">
              <a:lnSpc>
                <a:spcPts val="5074"/>
              </a:lnSpc>
            </a:pPr>
            <a:r>
              <a:rPr lang="en-US" sz="5024" b="1" spc="65" dirty="0">
                <a:solidFill>
                  <a:srgbClr val="FFFFFF"/>
                </a:solidFill>
                <a:latin typeface="Now Heavy"/>
                <a:ea typeface="Now Heavy"/>
                <a:cs typeface="Now Heavy"/>
                <a:sym typeface="Now Heavy"/>
              </a:rPr>
              <a:t>Presentation Title</a:t>
            </a:r>
          </a:p>
        </p:txBody>
      </p:sp>
      <p:sp>
        <p:nvSpPr>
          <p:cNvPr id="8" name="TextBox 8"/>
          <p:cNvSpPr txBox="1"/>
          <p:nvPr/>
        </p:nvSpPr>
        <p:spPr>
          <a:xfrm>
            <a:off x="1467427" y="7977269"/>
            <a:ext cx="1809173" cy="429220"/>
          </a:xfrm>
          <a:prstGeom prst="rect">
            <a:avLst/>
          </a:prstGeom>
        </p:spPr>
        <p:txBody>
          <a:bodyPr wrap="square" lIns="0" tIns="0" rIns="0" bIns="0" rtlCol="0" anchor="t">
            <a:spAutoFit/>
          </a:bodyPr>
          <a:lstStyle/>
          <a:p>
            <a:pPr algn="ctr">
              <a:lnSpc>
                <a:spcPts val="3190"/>
              </a:lnSpc>
            </a:pPr>
            <a:r>
              <a:rPr lang="en-US" sz="3158" b="1" spc="41" dirty="0">
                <a:solidFill>
                  <a:srgbClr val="FFFFFF"/>
                </a:solidFill>
                <a:latin typeface="Now Heavy"/>
                <a:ea typeface="Now Heavy"/>
                <a:cs typeface="Now Heavy"/>
                <a:sym typeface="Now Heavy"/>
              </a:rPr>
              <a:t>Authors</a:t>
            </a:r>
          </a:p>
        </p:txBody>
      </p:sp>
      <p:sp>
        <p:nvSpPr>
          <p:cNvPr id="9" name="TextBox 9"/>
          <p:cNvSpPr txBox="1"/>
          <p:nvPr/>
        </p:nvSpPr>
        <p:spPr>
          <a:xfrm>
            <a:off x="1467427" y="8451179"/>
            <a:ext cx="13722038" cy="1069110"/>
          </a:xfrm>
          <a:prstGeom prst="rect">
            <a:avLst/>
          </a:prstGeom>
        </p:spPr>
        <p:txBody>
          <a:bodyPr lIns="0" tIns="0" rIns="0" bIns="0" rtlCol="0" anchor="t">
            <a:spAutoFit/>
          </a:bodyPr>
          <a:lstStyle/>
          <a:p>
            <a:pPr algn="l">
              <a:lnSpc>
                <a:spcPts val="2584"/>
              </a:lnSpc>
            </a:pPr>
            <a:r>
              <a:rPr lang="en-US" sz="2558" spc="33" dirty="0">
                <a:solidFill>
                  <a:srgbClr val="FFFFFF"/>
                </a:solidFill>
                <a:latin typeface="Quicksand"/>
                <a:ea typeface="Quicksand"/>
                <a:cs typeface="Quicksand"/>
                <a:sym typeface="Quicksand"/>
              </a:rPr>
              <a:t>First Author’s Name1, Second Author’s Name, Third Author’s Name ​</a:t>
            </a:r>
          </a:p>
          <a:p>
            <a:pPr algn="l">
              <a:lnSpc>
                <a:spcPts val="2584"/>
              </a:lnSpc>
            </a:pPr>
            <a:r>
              <a:rPr lang="en-US" sz="2558" spc="33" dirty="0">
                <a:solidFill>
                  <a:srgbClr val="FFFFFF"/>
                </a:solidFill>
                <a:latin typeface="Quicksand"/>
                <a:ea typeface="Quicksand"/>
                <a:cs typeface="Quicksand"/>
                <a:sym typeface="Quicksand"/>
              </a:rPr>
              <a:t>1First Author’s </a:t>
            </a:r>
            <a:r>
              <a:rPr lang="en-US" sz="2558" spc="33" dirty="0" err="1">
                <a:solidFill>
                  <a:srgbClr val="FFFFFF"/>
                </a:solidFill>
                <a:latin typeface="Quicksand"/>
                <a:ea typeface="Quicksand"/>
                <a:cs typeface="Quicksand"/>
                <a:sym typeface="Quicksand"/>
              </a:rPr>
              <a:t>Afilliation</a:t>
            </a:r>
            <a:r>
              <a:rPr lang="en-US" sz="2558" spc="33" dirty="0">
                <a:solidFill>
                  <a:srgbClr val="FFFFFF"/>
                </a:solidFill>
                <a:latin typeface="Quicksand"/>
                <a:ea typeface="Quicksand"/>
                <a:cs typeface="Quicksand"/>
                <a:sym typeface="Quicksand"/>
              </a:rPr>
              <a:t>, First Author’s E-mail​</a:t>
            </a:r>
          </a:p>
          <a:p>
            <a:pPr algn="ctr">
              <a:lnSpc>
                <a:spcPts val="3190"/>
              </a:lnSpc>
            </a:pPr>
            <a:endParaRPr lang="en-US" sz="2558" spc="33" dirty="0">
              <a:solidFill>
                <a:srgbClr val="FFFFFF"/>
              </a:solidFill>
              <a:latin typeface="Quicksand"/>
              <a:ea typeface="Quicksand"/>
              <a:cs typeface="Quicksand"/>
              <a:sym typeface="Quicksand"/>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F9F5EF"/>
        </a:solidFill>
        <a:effectLst/>
      </p:bgPr>
    </p:bg>
    <p:spTree>
      <p:nvGrpSpPr>
        <p:cNvPr id="1" name=""/>
        <p:cNvGrpSpPr/>
        <p:nvPr/>
      </p:nvGrpSpPr>
      <p:grpSpPr>
        <a:xfrm>
          <a:off x="0" y="0"/>
          <a:ext cx="0" cy="0"/>
          <a:chOff x="0" y="0"/>
          <a:chExt cx="0" cy="0"/>
        </a:xfrm>
      </p:grpSpPr>
      <p:grpSp>
        <p:nvGrpSpPr>
          <p:cNvPr id="2" name="Group 2"/>
          <p:cNvGrpSpPr/>
          <p:nvPr/>
        </p:nvGrpSpPr>
        <p:grpSpPr>
          <a:xfrm>
            <a:off x="1028700" y="0"/>
            <a:ext cx="17240192" cy="1491456"/>
            <a:chOff x="0" y="0"/>
            <a:chExt cx="4540627" cy="392812"/>
          </a:xfrm>
        </p:grpSpPr>
        <p:sp>
          <p:nvSpPr>
            <p:cNvPr id="3" name="Freeform 3"/>
            <p:cNvSpPr/>
            <p:nvPr/>
          </p:nvSpPr>
          <p:spPr>
            <a:xfrm>
              <a:off x="0" y="0"/>
              <a:ext cx="4540627" cy="392812"/>
            </a:xfrm>
            <a:custGeom>
              <a:avLst/>
              <a:gdLst/>
              <a:ahLst/>
              <a:cxnLst/>
              <a:rect l="l" t="t" r="r" b="b"/>
              <a:pathLst>
                <a:path w="4540627" h="392812">
                  <a:moveTo>
                    <a:pt x="0" y="0"/>
                  </a:moveTo>
                  <a:lnTo>
                    <a:pt x="4540627" y="0"/>
                  </a:lnTo>
                  <a:lnTo>
                    <a:pt x="4540627" y="392812"/>
                  </a:lnTo>
                  <a:lnTo>
                    <a:pt x="0" y="392812"/>
                  </a:lnTo>
                  <a:close/>
                </a:path>
              </a:pathLst>
            </a:custGeom>
            <a:solidFill>
              <a:srgbClr val="FFB005"/>
            </a:solidFill>
          </p:spPr>
          <p:txBody>
            <a:bodyPr/>
            <a:lstStyle/>
            <a:p>
              <a:endParaRPr lang="pt-BR"/>
            </a:p>
          </p:txBody>
        </p:sp>
        <p:sp>
          <p:nvSpPr>
            <p:cNvPr id="4" name="TextBox 4"/>
            <p:cNvSpPr txBox="1"/>
            <p:nvPr/>
          </p:nvSpPr>
          <p:spPr>
            <a:xfrm>
              <a:off x="0" y="-38100"/>
              <a:ext cx="4540627" cy="430912"/>
            </a:xfrm>
            <a:prstGeom prst="rect">
              <a:avLst/>
            </a:prstGeom>
          </p:spPr>
          <p:txBody>
            <a:bodyPr lIns="50800" tIns="50800" rIns="50800" bIns="50800" rtlCol="0" anchor="ctr"/>
            <a:lstStyle/>
            <a:p>
              <a:pPr algn="ctr">
                <a:lnSpc>
                  <a:spcPts val="2659"/>
                </a:lnSpc>
              </a:pPr>
              <a:endParaRPr/>
            </a:p>
          </p:txBody>
        </p:sp>
      </p:grpSp>
      <p:grpSp>
        <p:nvGrpSpPr>
          <p:cNvPr id="5" name="Group 5"/>
          <p:cNvGrpSpPr/>
          <p:nvPr/>
        </p:nvGrpSpPr>
        <p:grpSpPr>
          <a:xfrm rot="-5400000">
            <a:off x="-4864111" y="4394189"/>
            <a:ext cx="10294166" cy="1491456"/>
            <a:chOff x="0" y="0"/>
            <a:chExt cx="2711221" cy="392812"/>
          </a:xfrm>
        </p:grpSpPr>
        <p:sp>
          <p:nvSpPr>
            <p:cNvPr id="6" name="Freeform 6"/>
            <p:cNvSpPr/>
            <p:nvPr/>
          </p:nvSpPr>
          <p:spPr>
            <a:xfrm>
              <a:off x="0" y="0"/>
              <a:ext cx="2711221" cy="392812"/>
            </a:xfrm>
            <a:custGeom>
              <a:avLst/>
              <a:gdLst/>
              <a:ahLst/>
              <a:cxnLst/>
              <a:rect l="l" t="t" r="r" b="b"/>
              <a:pathLst>
                <a:path w="2711221" h="392812">
                  <a:moveTo>
                    <a:pt x="0" y="0"/>
                  </a:moveTo>
                  <a:lnTo>
                    <a:pt x="2711221" y="0"/>
                  </a:lnTo>
                  <a:lnTo>
                    <a:pt x="2711221" y="392812"/>
                  </a:lnTo>
                  <a:lnTo>
                    <a:pt x="0" y="392812"/>
                  </a:lnTo>
                  <a:close/>
                </a:path>
              </a:pathLst>
            </a:custGeom>
            <a:solidFill>
              <a:srgbClr val="111F68"/>
            </a:solidFill>
          </p:spPr>
          <p:txBody>
            <a:bodyPr/>
            <a:lstStyle/>
            <a:p>
              <a:endParaRPr lang="pt-BR"/>
            </a:p>
          </p:txBody>
        </p:sp>
        <p:sp>
          <p:nvSpPr>
            <p:cNvPr id="7" name="TextBox 7"/>
            <p:cNvSpPr txBox="1"/>
            <p:nvPr/>
          </p:nvSpPr>
          <p:spPr>
            <a:xfrm>
              <a:off x="0" y="-38100"/>
              <a:ext cx="2711221" cy="430912"/>
            </a:xfrm>
            <a:prstGeom prst="rect">
              <a:avLst/>
            </a:prstGeom>
          </p:spPr>
          <p:txBody>
            <a:bodyPr lIns="50800" tIns="50800" rIns="50800" bIns="50800" rtlCol="0" anchor="ctr"/>
            <a:lstStyle/>
            <a:p>
              <a:pPr algn="ctr">
                <a:lnSpc>
                  <a:spcPts val="2659"/>
                </a:lnSpc>
              </a:pPr>
              <a:endParaRPr/>
            </a:p>
          </p:txBody>
        </p:sp>
      </p:grpSp>
      <p:sp>
        <p:nvSpPr>
          <p:cNvPr id="8" name="Freeform 8"/>
          <p:cNvSpPr/>
          <p:nvPr/>
        </p:nvSpPr>
        <p:spPr>
          <a:xfrm>
            <a:off x="-2389" y="2931307"/>
            <a:ext cx="3029400" cy="7307776"/>
          </a:xfrm>
          <a:custGeom>
            <a:avLst/>
            <a:gdLst/>
            <a:ahLst/>
            <a:cxnLst/>
            <a:rect l="l" t="t" r="r" b="b"/>
            <a:pathLst>
              <a:path w="3029400" h="7307776">
                <a:moveTo>
                  <a:pt x="0" y="0"/>
                </a:moveTo>
                <a:lnTo>
                  <a:pt x="3029401" y="0"/>
                </a:lnTo>
                <a:lnTo>
                  <a:pt x="3029401" y="7307775"/>
                </a:lnTo>
                <a:lnTo>
                  <a:pt x="0" y="7307775"/>
                </a:lnTo>
                <a:lnTo>
                  <a:pt x="0" y="0"/>
                </a:lnTo>
                <a:close/>
              </a:path>
            </a:pathLst>
          </a:custGeom>
          <a:blipFill>
            <a:blip r:embed="rId2">
              <a:alphaModFix amt="19999"/>
              <a:extLst>
                <a:ext uri="{96DAC541-7B7A-43D3-8B79-37D633B846F1}">
                  <asvg:svgBlip xmlns:asvg="http://schemas.microsoft.com/office/drawing/2016/SVG/main" r:embed="rId3"/>
                </a:ext>
              </a:extLst>
            </a:blip>
            <a:stretch>
              <a:fillRect l="-134531" r="-34688" b="-11603"/>
            </a:stretch>
          </a:blipFill>
        </p:spPr>
        <p:txBody>
          <a:bodyPr/>
          <a:lstStyle/>
          <a:p>
            <a:endParaRPr lang="pt-BR"/>
          </a:p>
        </p:txBody>
      </p:sp>
      <p:sp>
        <p:nvSpPr>
          <p:cNvPr id="9" name="Freeform 9"/>
          <p:cNvSpPr/>
          <p:nvPr/>
        </p:nvSpPr>
        <p:spPr>
          <a:xfrm>
            <a:off x="16024196" y="8386154"/>
            <a:ext cx="2038071" cy="1744291"/>
          </a:xfrm>
          <a:custGeom>
            <a:avLst/>
            <a:gdLst/>
            <a:ahLst/>
            <a:cxnLst/>
            <a:rect l="l" t="t" r="r" b="b"/>
            <a:pathLst>
              <a:path w="2038071" h="1744291">
                <a:moveTo>
                  <a:pt x="0" y="0"/>
                </a:moveTo>
                <a:lnTo>
                  <a:pt x="2038071" y="0"/>
                </a:lnTo>
                <a:lnTo>
                  <a:pt x="2038071" y="1744292"/>
                </a:lnTo>
                <a:lnTo>
                  <a:pt x="0" y="1744292"/>
                </a:lnTo>
                <a:lnTo>
                  <a:pt x="0" y="0"/>
                </a:lnTo>
                <a:close/>
              </a:path>
            </a:pathLst>
          </a:custGeom>
          <a:blipFill>
            <a:blip r:embed="rId4">
              <a:extLst>
                <a:ext uri="{96DAC541-7B7A-43D3-8B79-37D633B846F1}">
                  <asvg:svgBlip xmlns:asvg="http://schemas.microsoft.com/office/drawing/2016/SVG/main" r:embed="rId5"/>
                </a:ext>
              </a:extLst>
            </a:blip>
            <a:stretch>
              <a:fillRect l="-12130" t="-3874" r="-105512" b="-39169"/>
            </a:stretch>
          </a:blipFill>
        </p:spPr>
        <p:txBody>
          <a:bodyPr/>
          <a:lstStyle/>
          <a:p>
            <a:endParaRPr lang="pt-BR"/>
          </a:p>
        </p:txBody>
      </p:sp>
      <p:sp>
        <p:nvSpPr>
          <p:cNvPr id="10" name="TextBox 10"/>
          <p:cNvSpPr txBox="1"/>
          <p:nvPr/>
        </p:nvSpPr>
        <p:spPr>
          <a:xfrm>
            <a:off x="1872517" y="2979040"/>
            <a:ext cx="15801771" cy="2160877"/>
          </a:xfrm>
          <a:prstGeom prst="rect">
            <a:avLst/>
          </a:prstGeom>
        </p:spPr>
        <p:txBody>
          <a:bodyPr lIns="0" tIns="0" rIns="0" bIns="0" rtlCol="0" anchor="t">
            <a:spAutoFit/>
          </a:bodyPr>
          <a:lstStyle/>
          <a:p>
            <a:pPr algn="just">
              <a:lnSpc>
                <a:spcPts val="2132"/>
              </a:lnSpc>
            </a:pPr>
            <a:r>
              <a:rPr lang="en-US" sz="2268">
                <a:solidFill>
                  <a:srgbClr val="282727"/>
                </a:solidFill>
                <a:latin typeface="Quicksand"/>
                <a:ea typeface="Quicksand"/>
                <a:cs typeface="Quicksand"/>
                <a:sym typeface="Quicksand"/>
              </a:rPr>
              <a:t>Lorem ipsum dolor sit amet, consectetur adipiscing elit. Proin commodo condimentum ipsum at venenatis. Aenean ac malesuada ex, sit amet iaculis lacus. Maecenas ac lectus ac lacus placerat dignissim. Nullam dictum consectetur augue, id sodales ligula hendrerit ac. Mauris viverra luctus ultrices. Maecenas quis lacinia lorem, in sagittis velit. Praesent eleifend venenatis vulputate. Pellentesque quis viverra risus.​Lorem ipsum dolor sit amet, consectetur adipiscing elit. Proin commodo condimentum ipsum at venenatis. Aenean ac malesuada ex, sit amet iaculis lacus. Maecenas ac lectus ac lacus placerat dignissim. Nullam dictum consectetur augue, id sodales ligula hendrerit ac. Mauris viverra luctus ultrices. Maecenas quis lacinia lorem, in sagittis velit. Praesent eleifend venenatis vulputate. Pellentesque quis viverra risus.​</a:t>
            </a:r>
          </a:p>
        </p:txBody>
      </p:sp>
      <p:sp>
        <p:nvSpPr>
          <p:cNvPr id="11" name="TextBox 11"/>
          <p:cNvSpPr txBox="1"/>
          <p:nvPr/>
        </p:nvSpPr>
        <p:spPr>
          <a:xfrm>
            <a:off x="1750479" y="628220"/>
            <a:ext cx="1631156" cy="671785"/>
          </a:xfrm>
          <a:prstGeom prst="rect">
            <a:avLst/>
          </a:prstGeom>
        </p:spPr>
        <p:txBody>
          <a:bodyPr lIns="0" tIns="0" rIns="0" bIns="0" rtlCol="0" anchor="t">
            <a:spAutoFit/>
          </a:bodyPr>
          <a:lstStyle/>
          <a:p>
            <a:pPr algn="l">
              <a:lnSpc>
                <a:spcPts val="5074"/>
              </a:lnSpc>
            </a:pPr>
            <a:r>
              <a:rPr lang="en-US" sz="5024" b="1" spc="65">
                <a:solidFill>
                  <a:srgbClr val="FFFFFF"/>
                </a:solidFill>
                <a:latin typeface="Now Heavy"/>
                <a:ea typeface="Now Heavy"/>
                <a:cs typeface="Now Heavy"/>
                <a:sym typeface="Now Heavy"/>
              </a:rPr>
              <a:t>TITLE</a:t>
            </a:r>
          </a:p>
        </p:txBody>
      </p:sp>
      <p:sp>
        <p:nvSpPr>
          <p:cNvPr id="12" name="TextBox 12"/>
          <p:cNvSpPr txBox="1"/>
          <p:nvPr/>
        </p:nvSpPr>
        <p:spPr>
          <a:xfrm>
            <a:off x="1872517" y="2088476"/>
            <a:ext cx="1861283" cy="469487"/>
          </a:xfrm>
          <a:prstGeom prst="rect">
            <a:avLst/>
          </a:prstGeom>
        </p:spPr>
        <p:txBody>
          <a:bodyPr wrap="square" lIns="0" tIns="0" rIns="0" bIns="0" rtlCol="0" anchor="t">
            <a:spAutoFit/>
          </a:bodyPr>
          <a:lstStyle/>
          <a:p>
            <a:pPr algn="l">
              <a:lnSpc>
                <a:spcPts val="3488"/>
              </a:lnSpc>
            </a:pPr>
            <a:r>
              <a:rPr lang="en-US" sz="3454" b="1" spc="44" dirty="0">
                <a:solidFill>
                  <a:srgbClr val="111F68"/>
                </a:solidFill>
                <a:latin typeface="Now Heavy"/>
                <a:ea typeface="Now Heavy"/>
                <a:cs typeface="Now Heavy"/>
                <a:sym typeface="Now Heavy"/>
              </a:rPr>
              <a:t>Subtitle</a:t>
            </a:r>
          </a:p>
        </p:txBody>
      </p:sp>
      <p:grpSp>
        <p:nvGrpSpPr>
          <p:cNvPr id="13" name="Group 13"/>
          <p:cNvGrpSpPr/>
          <p:nvPr/>
        </p:nvGrpSpPr>
        <p:grpSpPr>
          <a:xfrm>
            <a:off x="11108619" y="415777"/>
            <a:ext cx="6565670" cy="659902"/>
            <a:chOff x="0" y="0"/>
            <a:chExt cx="8754226" cy="879869"/>
          </a:xfrm>
        </p:grpSpPr>
        <p:sp>
          <p:nvSpPr>
            <p:cNvPr id="14" name="TextBox 14"/>
            <p:cNvSpPr txBox="1"/>
            <p:nvPr/>
          </p:nvSpPr>
          <p:spPr>
            <a:xfrm>
              <a:off x="4444584" y="-57150"/>
              <a:ext cx="4309642" cy="633043"/>
            </a:xfrm>
            <a:prstGeom prst="rect">
              <a:avLst/>
            </a:prstGeom>
          </p:spPr>
          <p:txBody>
            <a:bodyPr lIns="0" tIns="0" rIns="0" bIns="0" rtlCol="0" anchor="t">
              <a:spAutoFit/>
            </a:bodyPr>
            <a:lstStyle/>
            <a:p>
              <a:pPr algn="r">
                <a:lnSpc>
                  <a:spcPts val="3953"/>
                </a:lnSpc>
                <a:spcBef>
                  <a:spcPct val="0"/>
                </a:spcBef>
              </a:pPr>
              <a:r>
                <a:rPr lang="en-US" sz="2823" b="1" spc="36">
                  <a:solidFill>
                    <a:srgbClr val="111F68"/>
                  </a:solidFill>
                  <a:latin typeface="Now Bold"/>
                  <a:ea typeface="Now Bold"/>
                  <a:cs typeface="Now Bold"/>
                  <a:sym typeface="Now Bold"/>
                </a:rPr>
                <a:t>COBEM 2025</a:t>
              </a:r>
            </a:p>
          </p:txBody>
        </p:sp>
        <p:sp>
          <p:nvSpPr>
            <p:cNvPr id="15" name="TextBox 15"/>
            <p:cNvSpPr txBox="1"/>
            <p:nvPr/>
          </p:nvSpPr>
          <p:spPr>
            <a:xfrm>
              <a:off x="0" y="516230"/>
              <a:ext cx="8754226" cy="363639"/>
            </a:xfrm>
            <a:prstGeom prst="rect">
              <a:avLst/>
            </a:prstGeom>
          </p:spPr>
          <p:txBody>
            <a:bodyPr lIns="0" tIns="0" rIns="0" bIns="0" rtlCol="0" anchor="t">
              <a:spAutoFit/>
            </a:bodyPr>
            <a:lstStyle/>
            <a:p>
              <a:pPr algn="r">
                <a:lnSpc>
                  <a:spcPts val="2390"/>
                </a:lnSpc>
                <a:spcBef>
                  <a:spcPct val="0"/>
                </a:spcBef>
              </a:pPr>
              <a:r>
                <a:rPr lang="en-US" sz="1707" b="1" spc="22">
                  <a:solidFill>
                    <a:srgbClr val="111F68"/>
                  </a:solidFill>
                  <a:latin typeface="Quicksand Bold"/>
                  <a:ea typeface="Quicksand Bold"/>
                  <a:cs typeface="Quicksand Bold"/>
                  <a:sym typeface="Quicksand Bold"/>
                </a:rPr>
                <a:t>28th International Congress of Mechanical Engineering</a:t>
              </a:r>
            </a:p>
          </p:txBody>
        </p:sp>
      </p:gr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TotalTime>
  <Words>183</Words>
  <Application>Microsoft Office PowerPoint</Application>
  <PresentationFormat>Personalizar</PresentationFormat>
  <Paragraphs>11</Paragraphs>
  <Slides>2</Slides>
  <Notes>0</Notes>
  <HiddenSlides>0</HiddenSlides>
  <MMClips>0</MMClips>
  <ScaleCrop>false</ScaleCrop>
  <HeadingPairs>
    <vt:vector size="6" baseType="variant">
      <vt:variant>
        <vt:lpstr>Fontes usadas</vt:lpstr>
      </vt:variant>
      <vt:variant>
        <vt:i4>6</vt:i4>
      </vt:variant>
      <vt:variant>
        <vt:lpstr>Tema</vt:lpstr>
      </vt:variant>
      <vt:variant>
        <vt:i4>1</vt:i4>
      </vt:variant>
      <vt:variant>
        <vt:lpstr>Títulos de slides</vt:lpstr>
      </vt:variant>
      <vt:variant>
        <vt:i4>2</vt:i4>
      </vt:variant>
    </vt:vector>
  </HeadingPairs>
  <TitlesOfParts>
    <vt:vector size="9" baseType="lpstr">
      <vt:lpstr>Quicksand</vt:lpstr>
      <vt:lpstr>Quicksand Bold</vt:lpstr>
      <vt:lpstr>Now Heavy</vt:lpstr>
      <vt:lpstr>Now Bold</vt:lpstr>
      <vt:lpstr>Calibri</vt:lpstr>
      <vt:lpstr>Arial</vt:lpstr>
      <vt:lpstr>Office Theme</vt:lpstr>
      <vt:lpstr>Apresentação do PowerPoint</vt:lpstr>
      <vt:lpstr>Apresentação do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 of Slides Editáveis (acesso cliente)</dc:title>
  <cp:lastModifiedBy>Dhyogo Miléo Taher</cp:lastModifiedBy>
  <cp:revision>3</cp:revision>
  <dcterms:created xsi:type="dcterms:W3CDTF">2006-08-16T00:00:00Z</dcterms:created>
  <dcterms:modified xsi:type="dcterms:W3CDTF">2025-08-28T14:04:53Z</dcterms:modified>
  <dc:identifier>DAGwpSZq5nE</dc:identifier>
</cp:coreProperties>
</file>