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918400" cy="43891200"/>
  <p:notesSz cx="6858000" cy="9144000"/>
  <p:embeddedFontLst>
    <p:embeddedFont>
      <p:font typeface="Open Sans" panose="020B0606030504020204" pitchFamily="34" charset="0"/>
      <p:regular r:id="rId3"/>
    </p:embeddedFont>
    <p:embeddedFont>
      <p:font typeface="Open Sans Bold" panose="020B0806030504020204" charset="0"/>
      <p:regular r:id="rId4"/>
    </p:embeddedFont>
    <p:embeddedFont>
      <p:font typeface="Open Sans Ultra-Bold" panose="020B0604020202020204" charset="0"/>
      <p:regular r:id="rId5"/>
    </p:embeddedFont>
    <p:embeddedFont>
      <p:font typeface="Quicksand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1" d="100"/>
          <a:sy n="11" d="100"/>
        </p:scale>
        <p:origin x="2702" y="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2918400" cy="5504180"/>
            <a:chOff x="0" y="0"/>
            <a:chExt cx="4064000" cy="6795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0" cy="679528"/>
            </a:xfrm>
            <a:custGeom>
              <a:avLst/>
              <a:gdLst/>
              <a:ahLst/>
              <a:cxnLst/>
              <a:rect l="l" t="t" r="r" b="b"/>
              <a:pathLst>
                <a:path w="4064000" h="679528">
                  <a:moveTo>
                    <a:pt x="0" y="0"/>
                  </a:moveTo>
                  <a:lnTo>
                    <a:pt x="4064000" y="0"/>
                  </a:lnTo>
                  <a:lnTo>
                    <a:pt x="4064000" y="679528"/>
                  </a:lnTo>
                  <a:lnTo>
                    <a:pt x="0" y="679528"/>
                  </a:lnTo>
                  <a:close/>
                </a:path>
              </a:pathLst>
            </a:custGeom>
            <a:solidFill>
              <a:srgbClr val="111F68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064000" cy="74620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578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144048" y="87152"/>
            <a:ext cx="17722852" cy="3905538"/>
          </a:xfrm>
          <a:custGeom>
            <a:avLst/>
            <a:gdLst/>
            <a:ahLst/>
            <a:cxnLst/>
            <a:rect l="l" t="t" r="r" b="b"/>
            <a:pathLst>
              <a:path w="17722852" h="3905538">
                <a:moveTo>
                  <a:pt x="0" y="0"/>
                </a:moveTo>
                <a:lnTo>
                  <a:pt x="17722853" y="0"/>
                </a:lnTo>
                <a:lnTo>
                  <a:pt x="17722853" y="3905538"/>
                </a:lnTo>
                <a:lnTo>
                  <a:pt x="0" y="3905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79838" r="-1718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27598213" y="1021003"/>
            <a:ext cx="4790210" cy="3954546"/>
          </a:xfrm>
          <a:custGeom>
            <a:avLst/>
            <a:gdLst/>
            <a:ahLst/>
            <a:cxnLst/>
            <a:rect l="l" t="t" r="r" b="b"/>
            <a:pathLst>
              <a:path w="4790210" h="3954546">
                <a:moveTo>
                  <a:pt x="0" y="0"/>
                </a:moveTo>
                <a:lnTo>
                  <a:pt x="4790210" y="0"/>
                </a:lnTo>
                <a:lnTo>
                  <a:pt x="4790210" y="3954546"/>
                </a:lnTo>
                <a:lnTo>
                  <a:pt x="0" y="3954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2119" t="-7588" r="-105324" b="-40570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0" y="39752406"/>
            <a:ext cx="32918400" cy="4138794"/>
            <a:chOff x="0" y="0"/>
            <a:chExt cx="4064000" cy="5109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64000" cy="510962"/>
            </a:xfrm>
            <a:custGeom>
              <a:avLst/>
              <a:gdLst/>
              <a:ahLst/>
              <a:cxnLst/>
              <a:rect l="l" t="t" r="r" b="b"/>
              <a:pathLst>
                <a:path w="4064000" h="510962">
                  <a:moveTo>
                    <a:pt x="0" y="0"/>
                  </a:moveTo>
                  <a:lnTo>
                    <a:pt x="4064000" y="0"/>
                  </a:lnTo>
                  <a:lnTo>
                    <a:pt x="4064000" y="510962"/>
                  </a:lnTo>
                  <a:lnTo>
                    <a:pt x="0" y="510962"/>
                  </a:lnTo>
                  <a:close/>
                </a:path>
              </a:pathLst>
            </a:custGeom>
            <a:solidFill>
              <a:srgbClr val="111F68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4064000" cy="57763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578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8169509" y="3499242"/>
            <a:ext cx="9001943" cy="1525003"/>
            <a:chOff x="0" y="0"/>
            <a:chExt cx="3556323" cy="6024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556323" cy="602470"/>
            </a:xfrm>
            <a:custGeom>
              <a:avLst/>
              <a:gdLst/>
              <a:ahLst/>
              <a:cxnLst/>
              <a:rect l="l" t="t" r="r" b="b"/>
              <a:pathLst>
                <a:path w="3556323" h="602470">
                  <a:moveTo>
                    <a:pt x="44721" y="0"/>
                  </a:moveTo>
                  <a:lnTo>
                    <a:pt x="3511602" y="0"/>
                  </a:lnTo>
                  <a:cubicBezTo>
                    <a:pt x="3523463" y="0"/>
                    <a:pt x="3534838" y="4712"/>
                    <a:pt x="3543225" y="13099"/>
                  </a:cubicBezTo>
                  <a:cubicBezTo>
                    <a:pt x="3551612" y="21486"/>
                    <a:pt x="3556323" y="32861"/>
                    <a:pt x="3556323" y="44721"/>
                  </a:cubicBezTo>
                  <a:lnTo>
                    <a:pt x="3556323" y="557749"/>
                  </a:lnTo>
                  <a:cubicBezTo>
                    <a:pt x="3556323" y="569610"/>
                    <a:pt x="3551612" y="580985"/>
                    <a:pt x="3543225" y="589372"/>
                  </a:cubicBezTo>
                  <a:cubicBezTo>
                    <a:pt x="3534838" y="597759"/>
                    <a:pt x="3523463" y="602470"/>
                    <a:pt x="3511602" y="602470"/>
                  </a:cubicBezTo>
                  <a:lnTo>
                    <a:pt x="44721" y="602470"/>
                  </a:lnTo>
                  <a:cubicBezTo>
                    <a:pt x="32861" y="602470"/>
                    <a:pt x="21486" y="597759"/>
                    <a:pt x="13099" y="589372"/>
                  </a:cubicBezTo>
                  <a:cubicBezTo>
                    <a:pt x="4712" y="580985"/>
                    <a:pt x="0" y="569610"/>
                    <a:pt x="0" y="557749"/>
                  </a:cubicBezTo>
                  <a:lnTo>
                    <a:pt x="0" y="44721"/>
                  </a:lnTo>
                  <a:cubicBezTo>
                    <a:pt x="0" y="32861"/>
                    <a:pt x="4712" y="21486"/>
                    <a:pt x="13099" y="13099"/>
                  </a:cubicBezTo>
                  <a:cubicBezTo>
                    <a:pt x="21486" y="4712"/>
                    <a:pt x="32861" y="0"/>
                    <a:pt x="44721" y="0"/>
                  </a:cubicBezTo>
                  <a:close/>
                </a:path>
              </a:pathLst>
            </a:custGeom>
            <a:solidFill>
              <a:srgbClr val="FFA94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3556323" cy="6310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7192266" y="40324404"/>
            <a:ext cx="6831015" cy="2792177"/>
          </a:xfrm>
          <a:custGeom>
            <a:avLst/>
            <a:gdLst/>
            <a:ahLst/>
            <a:cxnLst/>
            <a:rect l="l" t="t" r="r" b="b"/>
            <a:pathLst>
              <a:path w="6831015" h="2792177">
                <a:moveTo>
                  <a:pt x="0" y="0"/>
                </a:moveTo>
                <a:lnTo>
                  <a:pt x="6831015" y="0"/>
                </a:lnTo>
                <a:lnTo>
                  <a:pt x="6831015" y="2792177"/>
                </a:lnTo>
                <a:lnTo>
                  <a:pt x="0" y="27921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TextBox 14"/>
          <p:cNvSpPr txBox="1"/>
          <p:nvPr/>
        </p:nvSpPr>
        <p:spPr>
          <a:xfrm>
            <a:off x="1208398" y="11243539"/>
            <a:ext cx="8333592" cy="1235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39"/>
              </a:lnSpc>
              <a:spcBef>
                <a:spcPct val="0"/>
              </a:spcBef>
            </a:pPr>
            <a:r>
              <a:rPr lang="en-US" sz="7242" b="1" spc="94" dirty="0">
                <a:solidFill>
                  <a:srgbClr val="111F68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INTRODUCTION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291927" y="11243539"/>
            <a:ext cx="12515136" cy="1235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39"/>
              </a:lnSpc>
              <a:spcBef>
                <a:spcPct val="0"/>
              </a:spcBef>
            </a:pPr>
            <a:r>
              <a:rPr lang="en-US" sz="7242" b="1" spc="94">
                <a:solidFill>
                  <a:srgbClr val="111F68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RESULTS AND DISCUSSION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8398" y="32254547"/>
            <a:ext cx="11697822" cy="1235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39"/>
              </a:lnSpc>
              <a:spcBef>
                <a:spcPct val="0"/>
              </a:spcBef>
            </a:pPr>
            <a:r>
              <a:rPr lang="en-US" sz="7242" b="1" spc="94">
                <a:solidFill>
                  <a:srgbClr val="111F68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ACKNOWLEDGMENTS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291927" y="20743181"/>
            <a:ext cx="6938367" cy="1235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39"/>
              </a:lnSpc>
              <a:spcBef>
                <a:spcPct val="0"/>
              </a:spcBef>
            </a:pPr>
            <a:r>
              <a:rPr lang="en-US" sz="7242" b="1" spc="94" dirty="0">
                <a:solidFill>
                  <a:srgbClr val="111F68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CONCLUSIONS</a:t>
            </a:r>
          </a:p>
        </p:txBody>
      </p:sp>
      <p:sp>
        <p:nvSpPr>
          <p:cNvPr id="18" name="Freeform 18"/>
          <p:cNvSpPr/>
          <p:nvPr/>
        </p:nvSpPr>
        <p:spPr>
          <a:xfrm>
            <a:off x="23298133" y="40526398"/>
            <a:ext cx="8485859" cy="2542546"/>
          </a:xfrm>
          <a:custGeom>
            <a:avLst/>
            <a:gdLst/>
            <a:ahLst/>
            <a:cxnLst/>
            <a:rect l="l" t="t" r="r" b="b"/>
            <a:pathLst>
              <a:path w="8485859" h="2542546">
                <a:moveTo>
                  <a:pt x="0" y="0"/>
                </a:moveTo>
                <a:lnTo>
                  <a:pt x="8485859" y="0"/>
                </a:lnTo>
                <a:lnTo>
                  <a:pt x="8485859" y="2542546"/>
                </a:lnTo>
                <a:lnTo>
                  <a:pt x="0" y="25425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9487" t="-57373" b="-422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TextBox 19"/>
          <p:cNvSpPr txBox="1"/>
          <p:nvPr/>
        </p:nvSpPr>
        <p:spPr>
          <a:xfrm>
            <a:off x="18291927" y="32254547"/>
            <a:ext cx="5774055" cy="1235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39"/>
              </a:lnSpc>
              <a:spcBef>
                <a:spcPct val="0"/>
              </a:spcBef>
            </a:pPr>
            <a:r>
              <a:rPr lang="en-US" sz="7242" b="1" spc="94">
                <a:solidFill>
                  <a:srgbClr val="111F68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REFERENCES</a:t>
            </a:r>
          </a:p>
        </p:txBody>
      </p:sp>
      <p:sp>
        <p:nvSpPr>
          <p:cNvPr id="20" name="AutoShape 20"/>
          <p:cNvSpPr/>
          <p:nvPr/>
        </p:nvSpPr>
        <p:spPr>
          <a:xfrm>
            <a:off x="-149394" y="12488338"/>
            <a:ext cx="13447805" cy="0"/>
          </a:xfrm>
          <a:prstGeom prst="line">
            <a:avLst/>
          </a:prstGeom>
          <a:ln w="95250" cap="flat">
            <a:solidFill>
              <a:srgbClr val="111F6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1" name="AutoShape 21"/>
          <p:cNvSpPr/>
          <p:nvPr/>
        </p:nvSpPr>
        <p:spPr>
          <a:xfrm>
            <a:off x="-149394" y="21987380"/>
            <a:ext cx="13447805" cy="0"/>
          </a:xfrm>
          <a:prstGeom prst="line">
            <a:avLst/>
          </a:prstGeom>
          <a:ln w="95250" cap="flat">
            <a:solidFill>
              <a:srgbClr val="111F6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2" name="AutoShape 22"/>
          <p:cNvSpPr/>
          <p:nvPr/>
        </p:nvSpPr>
        <p:spPr>
          <a:xfrm flipV="1">
            <a:off x="-149394" y="33442603"/>
            <a:ext cx="13055614" cy="9117"/>
          </a:xfrm>
          <a:prstGeom prst="line">
            <a:avLst/>
          </a:prstGeom>
          <a:ln w="95250" cap="flat">
            <a:solidFill>
              <a:srgbClr val="111F6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3" name="AutoShape 23"/>
          <p:cNvSpPr/>
          <p:nvPr/>
        </p:nvSpPr>
        <p:spPr>
          <a:xfrm flipV="1">
            <a:off x="18291927" y="12488338"/>
            <a:ext cx="14649994" cy="0"/>
          </a:xfrm>
          <a:prstGeom prst="line">
            <a:avLst/>
          </a:prstGeom>
          <a:ln w="95250" cap="flat">
            <a:solidFill>
              <a:srgbClr val="111F6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4" name="AutoShape 24"/>
          <p:cNvSpPr/>
          <p:nvPr/>
        </p:nvSpPr>
        <p:spPr>
          <a:xfrm>
            <a:off x="18291927" y="21987380"/>
            <a:ext cx="14649994" cy="0"/>
          </a:xfrm>
          <a:prstGeom prst="line">
            <a:avLst/>
          </a:prstGeom>
          <a:ln w="95250" cap="flat">
            <a:solidFill>
              <a:srgbClr val="111F6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5" name="AutoShape 25"/>
          <p:cNvSpPr/>
          <p:nvPr/>
        </p:nvSpPr>
        <p:spPr>
          <a:xfrm flipV="1">
            <a:off x="18291927" y="33451720"/>
            <a:ext cx="14649994" cy="0"/>
          </a:xfrm>
          <a:prstGeom prst="line">
            <a:avLst/>
          </a:prstGeom>
          <a:ln w="95250" cap="flat">
            <a:solidFill>
              <a:srgbClr val="111F6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6" name="Freeform 26"/>
          <p:cNvSpPr/>
          <p:nvPr/>
        </p:nvSpPr>
        <p:spPr>
          <a:xfrm>
            <a:off x="23345585" y="40502916"/>
            <a:ext cx="8314124" cy="2566028"/>
          </a:xfrm>
          <a:custGeom>
            <a:avLst/>
            <a:gdLst/>
            <a:ahLst/>
            <a:cxnLst/>
            <a:rect l="l" t="t" r="r" b="b"/>
            <a:pathLst>
              <a:path w="8314124" h="2566028">
                <a:moveTo>
                  <a:pt x="0" y="0"/>
                </a:moveTo>
                <a:lnTo>
                  <a:pt x="8314124" y="0"/>
                </a:lnTo>
                <a:lnTo>
                  <a:pt x="8314124" y="2566028"/>
                </a:lnTo>
                <a:lnTo>
                  <a:pt x="0" y="256602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474" t="-73032" r="-3645" b="-7481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Freeform 27"/>
          <p:cNvSpPr/>
          <p:nvPr/>
        </p:nvSpPr>
        <p:spPr>
          <a:xfrm>
            <a:off x="1371989" y="40236189"/>
            <a:ext cx="4532225" cy="2968607"/>
          </a:xfrm>
          <a:custGeom>
            <a:avLst/>
            <a:gdLst/>
            <a:ahLst/>
            <a:cxnLst/>
            <a:rect l="l" t="t" r="r" b="b"/>
            <a:pathLst>
              <a:path w="4532225" h="2968607">
                <a:moveTo>
                  <a:pt x="0" y="0"/>
                </a:moveTo>
                <a:lnTo>
                  <a:pt x="4532225" y="0"/>
                </a:lnTo>
                <a:lnTo>
                  <a:pt x="4532225" y="2968607"/>
                </a:lnTo>
                <a:lnTo>
                  <a:pt x="0" y="2968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8" name="TextBox 28"/>
          <p:cNvSpPr txBox="1"/>
          <p:nvPr/>
        </p:nvSpPr>
        <p:spPr>
          <a:xfrm>
            <a:off x="1208398" y="960125"/>
            <a:ext cx="31200798" cy="1667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23"/>
              </a:lnSpc>
              <a:spcBef>
                <a:spcPct val="0"/>
              </a:spcBef>
            </a:pPr>
            <a:r>
              <a:rPr lang="en-US" sz="9731" b="1" spc="126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COBEM 2025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115536" y="3403992"/>
            <a:ext cx="12714004" cy="2298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130"/>
              </a:lnSpc>
            </a:pPr>
            <a:r>
              <a:rPr lang="en-US" sz="4378" b="1" spc="56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9th - 14th November 2025</a:t>
            </a:r>
          </a:p>
          <a:p>
            <a:pPr algn="r">
              <a:lnSpc>
                <a:spcPts val="6130"/>
              </a:lnSpc>
            </a:pPr>
            <a:r>
              <a:rPr lang="en-US" sz="4378" b="1" spc="56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CURITIBA | PR | BRAZIL</a:t>
            </a:r>
          </a:p>
          <a:p>
            <a:pPr algn="r">
              <a:lnSpc>
                <a:spcPts val="6130"/>
              </a:lnSpc>
              <a:spcBef>
                <a:spcPct val="0"/>
              </a:spcBef>
            </a:pPr>
            <a:endParaRPr lang="en-US" sz="4378" b="1" spc="56" dirty="0">
              <a:solidFill>
                <a:srgbClr val="FFFFFF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208398" y="2422986"/>
            <a:ext cx="17083529" cy="2038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7"/>
              </a:lnSpc>
              <a:spcBef>
                <a:spcPct val="0"/>
              </a:spcBef>
            </a:pPr>
            <a:r>
              <a:rPr lang="en-US" sz="5883" b="1" spc="76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28th International Congress of Mechanical Engineering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00630" y="33975595"/>
            <a:ext cx="13367782" cy="339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60"/>
              </a:lnSpc>
            </a:pPr>
            <a:r>
              <a:rPr lang="en-US" sz="482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elit. Integer a elementum orci. Mauris vitae pharetra libero. Cras euismod faucibus nisi a molestie.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8291927" y="12821713"/>
            <a:ext cx="13367782" cy="339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60"/>
              </a:lnSpc>
            </a:pP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Integer a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elementum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orci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Mauris vitae pharetra libero. Cras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euismod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faucibus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nisi a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molestie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8291927" y="22509297"/>
            <a:ext cx="13367782" cy="339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60"/>
              </a:lnSpc>
            </a:pP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Integer a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elementum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orci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Mauris vitae pharetra libero. Cras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euismod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faucibus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nisi a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molestie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8291927" y="33975595"/>
            <a:ext cx="13367782" cy="339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60"/>
              </a:lnSpc>
            </a:pPr>
            <a:r>
              <a:rPr lang="en-US" sz="482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elit. Integer a elementum orci. Mauris vitae pharetra libero. Cras euismod faucibus nisi a molestie.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00630" y="22509297"/>
            <a:ext cx="13367782" cy="339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60"/>
              </a:lnSpc>
            </a:pP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Integer a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elementum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orci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Mauris vitae pharetra libero. Cras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euismod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faucibus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nisi a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molestie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00630" y="12821713"/>
            <a:ext cx="13367782" cy="339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60"/>
              </a:lnSpc>
            </a:pP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Integer a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elementum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orci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Mauris vitae pharetra libero.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klnadklwdneuismod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faucibus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nisi a </a:t>
            </a:r>
            <a:r>
              <a:rPr lang="en-US" sz="48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molestie</a:t>
            </a:r>
            <a:r>
              <a:rPr lang="en-US" sz="48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600589" y="8280724"/>
            <a:ext cx="27001470" cy="274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20"/>
              </a:lnSpc>
            </a:pPr>
            <a:r>
              <a:rPr lang="en-US" sz="52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First Author’s Name1, Second Author’s Name, Third Author’s Name ​</a:t>
            </a:r>
          </a:p>
          <a:p>
            <a:pPr algn="l">
              <a:lnSpc>
                <a:spcPts val="7320"/>
              </a:lnSpc>
            </a:pPr>
            <a:r>
              <a:rPr lang="en-US" sz="52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1First Author’s </a:t>
            </a:r>
            <a:r>
              <a:rPr lang="en-US" sz="522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Afilliation</a:t>
            </a:r>
            <a:r>
              <a:rPr lang="en-US" sz="522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First Author’s E-mail​</a:t>
            </a:r>
          </a:p>
          <a:p>
            <a:pPr algn="l">
              <a:lnSpc>
                <a:spcPts val="7320"/>
              </a:lnSpc>
            </a:pPr>
            <a:endParaRPr lang="en-US" sz="522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3920738" y="6340799"/>
            <a:ext cx="5967462" cy="1342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spcBef>
                <a:spcPct val="0"/>
              </a:spcBef>
            </a:pPr>
            <a:r>
              <a:rPr lang="en-US" sz="8000" b="1" spc="104" dirty="0">
                <a:solidFill>
                  <a:srgbClr val="111F68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Work Title</a:t>
            </a:r>
          </a:p>
        </p:txBody>
      </p:sp>
      <p:sp>
        <p:nvSpPr>
          <p:cNvPr id="39" name="Freeform 39"/>
          <p:cNvSpPr/>
          <p:nvPr/>
        </p:nvSpPr>
        <p:spPr>
          <a:xfrm>
            <a:off x="15252006" y="40599360"/>
            <a:ext cx="7683670" cy="2242265"/>
          </a:xfrm>
          <a:custGeom>
            <a:avLst/>
            <a:gdLst/>
            <a:ahLst/>
            <a:cxnLst/>
            <a:rect l="l" t="t" r="r" b="b"/>
            <a:pathLst>
              <a:path w="7683670" h="2242265">
                <a:moveTo>
                  <a:pt x="0" y="0"/>
                </a:moveTo>
                <a:lnTo>
                  <a:pt x="7683669" y="0"/>
                </a:lnTo>
                <a:lnTo>
                  <a:pt x="7683669" y="2242265"/>
                </a:lnTo>
                <a:lnTo>
                  <a:pt x="0" y="22422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11200" t="-95698" r="-150938" b="-8005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TextBox 40"/>
          <p:cNvSpPr txBox="1"/>
          <p:nvPr/>
        </p:nvSpPr>
        <p:spPr>
          <a:xfrm>
            <a:off x="1208398" y="20664629"/>
            <a:ext cx="7554602" cy="1211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139"/>
              </a:lnSpc>
              <a:spcBef>
                <a:spcPct val="0"/>
              </a:spcBef>
            </a:pPr>
            <a:r>
              <a:rPr lang="en-US" sz="7242" b="1" spc="94" dirty="0">
                <a:solidFill>
                  <a:srgbClr val="111F68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METHODOLOGY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209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Open Sans Ultra-Bold</vt:lpstr>
      <vt:lpstr>Arial</vt:lpstr>
      <vt:lpstr>Open Sans Bold</vt:lpstr>
      <vt:lpstr>Open Sans</vt:lpstr>
      <vt:lpstr>Quicksand Bold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 Template (MAKE A COPY)</dc:title>
  <cp:lastModifiedBy>Dhyogo Miléo Taher</cp:lastModifiedBy>
  <cp:revision>4</cp:revision>
  <dcterms:created xsi:type="dcterms:W3CDTF">2006-08-16T00:00:00Z</dcterms:created>
  <dcterms:modified xsi:type="dcterms:W3CDTF">2025-09-25T20:18:34Z</dcterms:modified>
  <dc:identifier>DAGwpjl82Hg</dc:identifier>
</cp:coreProperties>
</file>