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Lst>
  <p:sldSz cx="18288000" cy="10287000"/>
  <p:notesSz cx="6858000" cy="9144000"/>
  <p:embeddedFontLst>
    <p:embeddedFont>
      <p:font typeface="Open Sans Bold" charset="1" panose="00000000000000000000"/>
      <p:regular r:id="rId8"/>
    </p:embeddedFont>
    <p:embeddedFont>
      <p:font typeface="Quicksand Bold" charset="1" panose="00000000000000000000"/>
      <p:regular r:id="rId9"/>
    </p:embeddedFont>
    <p:embeddedFont>
      <p:font typeface="Open Sans Ultra-Bold" charset="1" panose="00000000000000000000"/>
      <p:regular r:id="rId10"/>
    </p:embeddedFont>
    <p:embeddedFont>
      <p:font typeface="Open Sans" charset="1" panose="00000000000000000000"/>
      <p:regular r:id="rId1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fonts/font10.fntdata" Type="http://schemas.openxmlformats.org/officeDocument/2006/relationships/font"/><Relationship Id="rId11" Target="fonts/font11.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fonts/font8.fntdata" Type="http://schemas.openxmlformats.org/officeDocument/2006/relationships/font"/><Relationship Id="rId9" Target="fonts/font9.fntdata" Type="http://schemas.openxmlformats.org/officeDocument/2006/relationships/font"/></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9.pn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0.png" Type="http://schemas.openxmlformats.org/officeDocument/2006/relationships/image"/><Relationship Id="rId3" Target="../media/image11.svg" Type="http://schemas.openxmlformats.org/officeDocument/2006/relationships/image"/><Relationship Id="rId4" Target="../media/image12.png" Type="http://schemas.openxmlformats.org/officeDocument/2006/relationships/image"/><Relationship Id="rId5" Target="../media/image13.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111F68"/>
        </a:solidFill>
      </p:bgPr>
    </p:bg>
    <p:spTree>
      <p:nvGrpSpPr>
        <p:cNvPr id="1" name=""/>
        <p:cNvGrpSpPr/>
        <p:nvPr/>
      </p:nvGrpSpPr>
      <p:grpSpPr>
        <a:xfrm>
          <a:off x="0" y="0"/>
          <a:ext cx="0" cy="0"/>
          <a:chOff x="0" y="0"/>
          <a:chExt cx="0" cy="0"/>
        </a:xfrm>
      </p:grpSpPr>
      <p:sp>
        <p:nvSpPr>
          <p:cNvPr name="Freeform 2" id="2"/>
          <p:cNvSpPr/>
          <p:nvPr/>
        </p:nvSpPr>
        <p:spPr>
          <a:xfrm flipH="false" flipV="false" rot="0">
            <a:off x="14710952" y="7729900"/>
            <a:ext cx="2548348" cy="2181014"/>
          </a:xfrm>
          <a:custGeom>
            <a:avLst/>
            <a:gdLst/>
            <a:ahLst/>
            <a:cxnLst/>
            <a:rect r="r" b="b" t="t" l="l"/>
            <a:pathLst>
              <a:path h="2181014" w="2548348">
                <a:moveTo>
                  <a:pt x="0" y="0"/>
                </a:moveTo>
                <a:lnTo>
                  <a:pt x="2548348" y="0"/>
                </a:lnTo>
                <a:lnTo>
                  <a:pt x="2548348" y="2181014"/>
                </a:lnTo>
                <a:lnTo>
                  <a:pt x="0" y="2181014"/>
                </a:lnTo>
                <a:lnTo>
                  <a:pt x="0" y="0"/>
                </a:lnTo>
                <a:close/>
              </a:path>
            </a:pathLst>
          </a:custGeom>
          <a:blipFill>
            <a:blip r:embed="rId2">
              <a:extLst>
                <a:ext uri="{96DAC541-7B7A-43D3-8B79-37D633B846F1}">
                  <asvg:svgBlip xmlns:asvg="http://schemas.microsoft.com/office/drawing/2016/SVG/main" r:embed="rId3"/>
                </a:ext>
              </a:extLst>
            </a:blip>
            <a:stretch>
              <a:fillRect l="-12130" t="-3874" r="-105512" b="-39169"/>
            </a:stretch>
          </a:blipFill>
        </p:spPr>
      </p:sp>
      <p:sp>
        <p:nvSpPr>
          <p:cNvPr name="AutoShape 3" id="3"/>
          <p:cNvSpPr/>
          <p:nvPr/>
        </p:nvSpPr>
        <p:spPr>
          <a:xfrm flipH="true">
            <a:off x="844243" y="2795"/>
            <a:ext cx="47297" cy="10240113"/>
          </a:xfrm>
          <a:prstGeom prst="line">
            <a:avLst/>
          </a:prstGeom>
          <a:ln cap="flat" w="38100">
            <a:solidFill>
              <a:srgbClr val="FFB005"/>
            </a:solidFill>
            <a:prstDash val="solid"/>
            <a:headEnd type="none" len="sm" w="sm"/>
            <a:tailEnd type="none" len="sm" w="sm"/>
          </a:ln>
        </p:spPr>
      </p:sp>
      <p:sp>
        <p:nvSpPr>
          <p:cNvPr name="TextBox 4" id="4"/>
          <p:cNvSpPr txBox="true"/>
          <p:nvPr/>
        </p:nvSpPr>
        <p:spPr>
          <a:xfrm rot="0">
            <a:off x="1622121" y="1044657"/>
            <a:ext cx="4929215" cy="979073"/>
          </a:xfrm>
          <a:prstGeom prst="rect">
            <a:avLst/>
          </a:prstGeom>
        </p:spPr>
        <p:txBody>
          <a:bodyPr anchor="t" rtlCol="false" tIns="0" lIns="0" bIns="0" rIns="0">
            <a:spAutoFit/>
          </a:bodyPr>
          <a:lstStyle/>
          <a:p>
            <a:pPr algn="l">
              <a:lnSpc>
                <a:spcPts val="7985"/>
              </a:lnSpc>
              <a:spcBef>
                <a:spcPct val="0"/>
              </a:spcBef>
            </a:pPr>
            <a:r>
              <a:rPr lang="en-US" b="true" sz="5703" spc="74">
                <a:solidFill>
                  <a:srgbClr val="FFFFFF"/>
                </a:solidFill>
                <a:latin typeface="Open Sans Bold"/>
                <a:ea typeface="Open Sans Bold"/>
                <a:cs typeface="Open Sans Bold"/>
                <a:sym typeface="Open Sans Bold"/>
              </a:rPr>
              <a:t>COBEM </a:t>
            </a:r>
            <a:r>
              <a:rPr lang="en-US" b="true" sz="5703" spc="74">
                <a:solidFill>
                  <a:srgbClr val="FFB005"/>
                </a:solidFill>
                <a:latin typeface="Open Sans Bold"/>
                <a:ea typeface="Open Sans Bold"/>
                <a:cs typeface="Open Sans Bold"/>
                <a:sym typeface="Open Sans Bold"/>
              </a:rPr>
              <a:t>2025</a:t>
            </a:r>
          </a:p>
        </p:txBody>
      </p:sp>
      <p:sp>
        <p:nvSpPr>
          <p:cNvPr name="TextBox 5" id="5"/>
          <p:cNvSpPr txBox="true"/>
          <p:nvPr/>
        </p:nvSpPr>
        <p:spPr>
          <a:xfrm rot="0">
            <a:off x="1622121" y="1905057"/>
            <a:ext cx="6064016" cy="1194355"/>
          </a:xfrm>
          <a:prstGeom prst="rect">
            <a:avLst/>
          </a:prstGeom>
        </p:spPr>
        <p:txBody>
          <a:bodyPr anchor="t" rtlCol="false" tIns="0" lIns="0" bIns="0" rIns="0">
            <a:spAutoFit/>
          </a:bodyPr>
          <a:lstStyle/>
          <a:p>
            <a:pPr algn="l">
              <a:lnSpc>
                <a:spcPts val="4828"/>
              </a:lnSpc>
              <a:spcBef>
                <a:spcPct val="0"/>
              </a:spcBef>
            </a:pPr>
            <a:r>
              <a:rPr lang="en-US" b="true" sz="3448" spc="44">
                <a:solidFill>
                  <a:srgbClr val="FFFFFF"/>
                </a:solidFill>
                <a:latin typeface="Quicksand Bold"/>
                <a:ea typeface="Quicksand Bold"/>
                <a:cs typeface="Quicksand Bold"/>
                <a:sym typeface="Quicksand Bold"/>
              </a:rPr>
              <a:t>28th International Congress of Mechanical Engineering</a:t>
            </a:r>
          </a:p>
        </p:txBody>
      </p:sp>
      <p:sp>
        <p:nvSpPr>
          <p:cNvPr name="TextBox 6" id="6"/>
          <p:cNvSpPr txBox="true"/>
          <p:nvPr/>
        </p:nvSpPr>
        <p:spPr>
          <a:xfrm rot="0">
            <a:off x="1634592" y="4844755"/>
            <a:ext cx="5857637" cy="673690"/>
          </a:xfrm>
          <a:prstGeom prst="rect">
            <a:avLst/>
          </a:prstGeom>
        </p:spPr>
        <p:txBody>
          <a:bodyPr anchor="t" rtlCol="false" tIns="0" lIns="0" bIns="0" rIns="0">
            <a:spAutoFit/>
          </a:bodyPr>
          <a:lstStyle/>
          <a:p>
            <a:pPr algn="ctr">
              <a:lnSpc>
                <a:spcPts val="5074"/>
              </a:lnSpc>
            </a:pPr>
            <a:r>
              <a:rPr lang="en-US" b="true" sz="5024" spc="65">
                <a:solidFill>
                  <a:srgbClr val="FFFFFF"/>
                </a:solidFill>
                <a:latin typeface="Open Sans Bold"/>
                <a:ea typeface="Open Sans Bold"/>
                <a:cs typeface="Open Sans Bold"/>
                <a:sym typeface="Open Sans Bold"/>
              </a:rPr>
              <a:t>Presentation Title</a:t>
            </a:r>
          </a:p>
        </p:txBody>
      </p:sp>
      <p:sp>
        <p:nvSpPr>
          <p:cNvPr name="TextBox 7" id="7"/>
          <p:cNvSpPr txBox="true"/>
          <p:nvPr/>
        </p:nvSpPr>
        <p:spPr>
          <a:xfrm rot="0">
            <a:off x="1415760" y="7977269"/>
            <a:ext cx="1700927" cy="419124"/>
          </a:xfrm>
          <a:prstGeom prst="rect">
            <a:avLst/>
          </a:prstGeom>
        </p:spPr>
        <p:txBody>
          <a:bodyPr anchor="t" rtlCol="false" tIns="0" lIns="0" bIns="0" rIns="0">
            <a:spAutoFit/>
          </a:bodyPr>
          <a:lstStyle/>
          <a:p>
            <a:pPr algn="ctr">
              <a:lnSpc>
                <a:spcPts val="3190"/>
              </a:lnSpc>
            </a:pPr>
            <a:r>
              <a:rPr lang="en-US" b="true" sz="3158" spc="41">
                <a:solidFill>
                  <a:srgbClr val="FFFFFF"/>
                </a:solidFill>
                <a:latin typeface="Open Sans Ultra-Bold"/>
                <a:ea typeface="Open Sans Ultra-Bold"/>
                <a:cs typeface="Open Sans Ultra-Bold"/>
                <a:sym typeface="Open Sans Ultra-Bold"/>
              </a:rPr>
              <a:t>Authors</a:t>
            </a:r>
          </a:p>
        </p:txBody>
      </p:sp>
      <p:sp>
        <p:nvSpPr>
          <p:cNvPr name="TextBox 8" id="8"/>
          <p:cNvSpPr txBox="true"/>
          <p:nvPr/>
        </p:nvSpPr>
        <p:spPr>
          <a:xfrm rot="0">
            <a:off x="1467427" y="8451179"/>
            <a:ext cx="13722038" cy="1069110"/>
          </a:xfrm>
          <a:prstGeom prst="rect">
            <a:avLst/>
          </a:prstGeom>
        </p:spPr>
        <p:txBody>
          <a:bodyPr anchor="t" rtlCol="false" tIns="0" lIns="0" bIns="0" rIns="0">
            <a:spAutoFit/>
          </a:bodyPr>
          <a:lstStyle/>
          <a:p>
            <a:pPr algn="l">
              <a:lnSpc>
                <a:spcPts val="2584"/>
              </a:lnSpc>
            </a:pPr>
            <a:r>
              <a:rPr lang="en-US" sz="2558" spc="33">
                <a:solidFill>
                  <a:srgbClr val="FFFFFF"/>
                </a:solidFill>
                <a:latin typeface="Open Sans"/>
                <a:ea typeface="Open Sans"/>
                <a:cs typeface="Open Sans"/>
                <a:sym typeface="Open Sans"/>
              </a:rPr>
              <a:t>First Author’s Name1, Second Author’s Name, Third Author’s Name ​</a:t>
            </a:r>
          </a:p>
          <a:p>
            <a:pPr algn="l">
              <a:lnSpc>
                <a:spcPts val="2584"/>
              </a:lnSpc>
            </a:pPr>
            <a:r>
              <a:rPr lang="en-US" sz="2558" spc="33">
                <a:solidFill>
                  <a:srgbClr val="FFFFFF"/>
                </a:solidFill>
                <a:latin typeface="Open Sans"/>
                <a:ea typeface="Open Sans"/>
                <a:cs typeface="Open Sans"/>
                <a:sym typeface="Open Sans"/>
              </a:rPr>
              <a:t>1First Author’s Afilliation, First Author’s E-mail​</a:t>
            </a:r>
          </a:p>
          <a:p>
            <a:pPr algn="ctr">
              <a:lnSpc>
                <a:spcPts val="3190"/>
              </a:lnSpc>
            </a:pPr>
          </a:p>
        </p:txBody>
      </p:sp>
      <p:sp>
        <p:nvSpPr>
          <p:cNvPr name="Freeform 9" id="9"/>
          <p:cNvSpPr/>
          <p:nvPr/>
        </p:nvSpPr>
        <p:spPr>
          <a:xfrm flipH="false" flipV="false" rot="0">
            <a:off x="8427510" y="1449973"/>
            <a:ext cx="1775195" cy="1162753"/>
          </a:xfrm>
          <a:custGeom>
            <a:avLst/>
            <a:gdLst/>
            <a:ahLst/>
            <a:cxnLst/>
            <a:rect r="r" b="b" t="t" l="l"/>
            <a:pathLst>
              <a:path h="1162753" w="1775195">
                <a:moveTo>
                  <a:pt x="0" y="0"/>
                </a:moveTo>
                <a:lnTo>
                  <a:pt x="1775195" y="0"/>
                </a:lnTo>
                <a:lnTo>
                  <a:pt x="1775195" y="1162753"/>
                </a:lnTo>
                <a:lnTo>
                  <a:pt x="0" y="1162753"/>
                </a:lnTo>
                <a:lnTo>
                  <a:pt x="0" y="0"/>
                </a:lnTo>
                <a:close/>
              </a:path>
            </a:pathLst>
          </a:custGeom>
          <a:blipFill>
            <a:blip r:embed="rId4"/>
            <a:stretch>
              <a:fillRect l="0" t="0" r="0" b="0"/>
            </a:stretch>
          </a:blipFill>
        </p:spPr>
      </p:sp>
      <p:sp>
        <p:nvSpPr>
          <p:cNvPr name="Freeform 10" id="10"/>
          <p:cNvSpPr/>
          <p:nvPr/>
        </p:nvSpPr>
        <p:spPr>
          <a:xfrm flipH="false" flipV="false" rot="0">
            <a:off x="12610744" y="1595153"/>
            <a:ext cx="2165601" cy="885189"/>
          </a:xfrm>
          <a:custGeom>
            <a:avLst/>
            <a:gdLst/>
            <a:ahLst/>
            <a:cxnLst/>
            <a:rect r="r" b="b" t="t" l="l"/>
            <a:pathLst>
              <a:path h="885189" w="2165601">
                <a:moveTo>
                  <a:pt x="0" y="0"/>
                </a:moveTo>
                <a:lnTo>
                  <a:pt x="2165600" y="0"/>
                </a:lnTo>
                <a:lnTo>
                  <a:pt x="2165600" y="885189"/>
                </a:lnTo>
                <a:lnTo>
                  <a:pt x="0" y="885189"/>
                </a:lnTo>
                <a:lnTo>
                  <a:pt x="0" y="0"/>
                </a:lnTo>
                <a:close/>
              </a:path>
            </a:pathLst>
          </a:custGeom>
          <a:blipFill>
            <a:blip r:embed="rId5"/>
            <a:stretch>
              <a:fillRect l="0" t="0" r="0" b="0"/>
            </a:stretch>
          </a:blipFill>
        </p:spPr>
      </p:sp>
      <p:sp>
        <p:nvSpPr>
          <p:cNvPr name="Freeform 11" id="11"/>
          <p:cNvSpPr/>
          <p:nvPr/>
        </p:nvSpPr>
        <p:spPr>
          <a:xfrm flipH="false" flipV="false" rot="0">
            <a:off x="10214173" y="1650383"/>
            <a:ext cx="2610950" cy="761933"/>
          </a:xfrm>
          <a:custGeom>
            <a:avLst/>
            <a:gdLst/>
            <a:ahLst/>
            <a:cxnLst/>
            <a:rect r="r" b="b" t="t" l="l"/>
            <a:pathLst>
              <a:path h="761933" w="2610950">
                <a:moveTo>
                  <a:pt x="0" y="0"/>
                </a:moveTo>
                <a:lnTo>
                  <a:pt x="2610950" y="0"/>
                </a:lnTo>
                <a:lnTo>
                  <a:pt x="2610950" y="761933"/>
                </a:lnTo>
                <a:lnTo>
                  <a:pt x="0" y="761933"/>
                </a:lnTo>
                <a:lnTo>
                  <a:pt x="0" y="0"/>
                </a:lnTo>
                <a:close/>
              </a:path>
            </a:pathLst>
          </a:custGeom>
          <a:blipFill>
            <a:blip r:embed="rId6">
              <a:extLst>
                <a:ext uri="{96DAC541-7B7A-43D3-8B79-37D633B846F1}">
                  <asvg:svgBlip xmlns:asvg="http://schemas.microsoft.com/office/drawing/2016/SVG/main" r:embed="rId7"/>
                </a:ext>
              </a:extLst>
            </a:blip>
            <a:stretch>
              <a:fillRect l="-11200" t="-95698" r="-150938" b="-80053"/>
            </a:stretch>
          </a:blipFill>
        </p:spPr>
      </p:sp>
      <p:grpSp>
        <p:nvGrpSpPr>
          <p:cNvPr name="Group 12" id="12"/>
          <p:cNvGrpSpPr/>
          <p:nvPr/>
        </p:nvGrpSpPr>
        <p:grpSpPr>
          <a:xfrm rot="0">
            <a:off x="14900169" y="1595153"/>
            <a:ext cx="3041702" cy="911359"/>
            <a:chOff x="0" y="0"/>
            <a:chExt cx="4055602" cy="1215146"/>
          </a:xfrm>
        </p:grpSpPr>
        <p:sp>
          <p:nvSpPr>
            <p:cNvPr name="Freeform 13" id="13"/>
            <p:cNvSpPr/>
            <p:nvPr/>
          </p:nvSpPr>
          <p:spPr>
            <a:xfrm flipH="false" flipV="false" rot="0">
              <a:off x="0" y="0"/>
              <a:ext cx="4055602" cy="1215146"/>
            </a:xfrm>
            <a:custGeom>
              <a:avLst/>
              <a:gdLst/>
              <a:ahLst/>
              <a:cxnLst/>
              <a:rect r="r" b="b" t="t" l="l"/>
              <a:pathLst>
                <a:path h="1215146" w="4055602">
                  <a:moveTo>
                    <a:pt x="0" y="0"/>
                  </a:moveTo>
                  <a:lnTo>
                    <a:pt x="4055602" y="0"/>
                  </a:lnTo>
                  <a:lnTo>
                    <a:pt x="4055602" y="1215146"/>
                  </a:lnTo>
                  <a:lnTo>
                    <a:pt x="0" y="1215146"/>
                  </a:lnTo>
                  <a:lnTo>
                    <a:pt x="0" y="0"/>
                  </a:lnTo>
                  <a:close/>
                </a:path>
              </a:pathLst>
            </a:custGeom>
            <a:blipFill>
              <a:blip r:embed="rId8">
                <a:extLst>
                  <a:ext uri="{96DAC541-7B7A-43D3-8B79-37D633B846F1}">
                    <asvg:svgBlip xmlns:asvg="http://schemas.microsoft.com/office/drawing/2016/SVG/main" r:embed="rId9"/>
                  </a:ext>
                </a:extLst>
              </a:blip>
              <a:stretch>
                <a:fillRect l="-9487" t="-57373" r="0" b="-42238"/>
              </a:stretch>
            </a:blipFill>
          </p:spPr>
        </p:sp>
        <p:sp>
          <p:nvSpPr>
            <p:cNvPr name="Freeform 14" id="14"/>
            <p:cNvSpPr/>
            <p:nvPr/>
          </p:nvSpPr>
          <p:spPr>
            <a:xfrm flipH="false" flipV="false" rot="0">
              <a:off x="59219" y="0"/>
              <a:ext cx="3937163" cy="1215146"/>
            </a:xfrm>
            <a:custGeom>
              <a:avLst/>
              <a:gdLst/>
              <a:ahLst/>
              <a:cxnLst/>
              <a:rect r="r" b="b" t="t" l="l"/>
              <a:pathLst>
                <a:path h="1215146" w="3937163">
                  <a:moveTo>
                    <a:pt x="0" y="0"/>
                  </a:moveTo>
                  <a:lnTo>
                    <a:pt x="3937164" y="0"/>
                  </a:lnTo>
                  <a:lnTo>
                    <a:pt x="3937164" y="1215146"/>
                  </a:lnTo>
                  <a:lnTo>
                    <a:pt x="0" y="1215146"/>
                  </a:lnTo>
                  <a:lnTo>
                    <a:pt x="0" y="0"/>
                  </a:lnTo>
                  <a:close/>
                </a:path>
              </a:pathLst>
            </a:custGeom>
            <a:blipFill>
              <a:blip r:embed="rId10"/>
              <a:stretch>
                <a:fillRect l="-4474" t="-73032" r="-3645" b="-74816"/>
              </a:stretch>
            </a:blipFill>
          </p:spPr>
        </p:sp>
      </p:gr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F9F5EF"/>
        </a:solidFill>
      </p:bgPr>
    </p:bg>
    <p:spTree>
      <p:nvGrpSpPr>
        <p:cNvPr id="1" name=""/>
        <p:cNvGrpSpPr/>
        <p:nvPr/>
      </p:nvGrpSpPr>
      <p:grpSpPr>
        <a:xfrm>
          <a:off x="0" y="0"/>
          <a:ext cx="0" cy="0"/>
          <a:chOff x="0" y="0"/>
          <a:chExt cx="0" cy="0"/>
        </a:xfrm>
      </p:grpSpPr>
      <p:grpSp>
        <p:nvGrpSpPr>
          <p:cNvPr name="Group 2" id="2"/>
          <p:cNvGrpSpPr/>
          <p:nvPr/>
        </p:nvGrpSpPr>
        <p:grpSpPr>
          <a:xfrm rot="0">
            <a:off x="1028700" y="0"/>
            <a:ext cx="17240192" cy="1491456"/>
            <a:chOff x="0" y="0"/>
            <a:chExt cx="4540627" cy="392812"/>
          </a:xfrm>
        </p:grpSpPr>
        <p:sp>
          <p:nvSpPr>
            <p:cNvPr name="Freeform 3" id="3"/>
            <p:cNvSpPr/>
            <p:nvPr/>
          </p:nvSpPr>
          <p:spPr>
            <a:xfrm flipH="false" flipV="false" rot="0">
              <a:off x="0" y="0"/>
              <a:ext cx="4540627" cy="392812"/>
            </a:xfrm>
            <a:custGeom>
              <a:avLst/>
              <a:gdLst/>
              <a:ahLst/>
              <a:cxnLst/>
              <a:rect r="r" b="b" t="t" l="l"/>
              <a:pathLst>
                <a:path h="392812" w="4540627">
                  <a:moveTo>
                    <a:pt x="0" y="0"/>
                  </a:moveTo>
                  <a:lnTo>
                    <a:pt x="4540627" y="0"/>
                  </a:lnTo>
                  <a:lnTo>
                    <a:pt x="4540627" y="392812"/>
                  </a:lnTo>
                  <a:lnTo>
                    <a:pt x="0" y="392812"/>
                  </a:lnTo>
                  <a:close/>
                </a:path>
              </a:pathLst>
            </a:custGeom>
            <a:solidFill>
              <a:srgbClr val="FFB005"/>
            </a:solidFill>
          </p:spPr>
        </p:sp>
        <p:sp>
          <p:nvSpPr>
            <p:cNvPr name="TextBox 4" id="4"/>
            <p:cNvSpPr txBox="true"/>
            <p:nvPr/>
          </p:nvSpPr>
          <p:spPr>
            <a:xfrm>
              <a:off x="0" y="-38100"/>
              <a:ext cx="4540627" cy="430912"/>
            </a:xfrm>
            <a:prstGeom prst="rect">
              <a:avLst/>
            </a:prstGeom>
          </p:spPr>
          <p:txBody>
            <a:bodyPr anchor="ctr" rtlCol="false" tIns="50800" lIns="50800" bIns="50800" rIns="50800"/>
            <a:lstStyle/>
            <a:p>
              <a:pPr algn="ctr">
                <a:lnSpc>
                  <a:spcPts val="2659"/>
                </a:lnSpc>
              </a:pPr>
            </a:p>
          </p:txBody>
        </p:sp>
      </p:grpSp>
      <p:grpSp>
        <p:nvGrpSpPr>
          <p:cNvPr name="Group 5" id="5"/>
          <p:cNvGrpSpPr/>
          <p:nvPr/>
        </p:nvGrpSpPr>
        <p:grpSpPr>
          <a:xfrm rot="-5400000">
            <a:off x="-4864111" y="4394189"/>
            <a:ext cx="10294166" cy="1491456"/>
            <a:chOff x="0" y="0"/>
            <a:chExt cx="2711221" cy="392812"/>
          </a:xfrm>
        </p:grpSpPr>
        <p:sp>
          <p:nvSpPr>
            <p:cNvPr name="Freeform 6" id="6"/>
            <p:cNvSpPr/>
            <p:nvPr/>
          </p:nvSpPr>
          <p:spPr>
            <a:xfrm flipH="false" flipV="false" rot="0">
              <a:off x="0" y="0"/>
              <a:ext cx="2711221" cy="392812"/>
            </a:xfrm>
            <a:custGeom>
              <a:avLst/>
              <a:gdLst/>
              <a:ahLst/>
              <a:cxnLst/>
              <a:rect r="r" b="b" t="t" l="l"/>
              <a:pathLst>
                <a:path h="392812" w="2711221">
                  <a:moveTo>
                    <a:pt x="0" y="0"/>
                  </a:moveTo>
                  <a:lnTo>
                    <a:pt x="2711221" y="0"/>
                  </a:lnTo>
                  <a:lnTo>
                    <a:pt x="2711221" y="392812"/>
                  </a:lnTo>
                  <a:lnTo>
                    <a:pt x="0" y="392812"/>
                  </a:lnTo>
                  <a:close/>
                </a:path>
              </a:pathLst>
            </a:custGeom>
            <a:solidFill>
              <a:srgbClr val="111F68"/>
            </a:solidFill>
          </p:spPr>
        </p:sp>
        <p:sp>
          <p:nvSpPr>
            <p:cNvPr name="TextBox 7" id="7"/>
            <p:cNvSpPr txBox="true"/>
            <p:nvPr/>
          </p:nvSpPr>
          <p:spPr>
            <a:xfrm>
              <a:off x="0" y="-38100"/>
              <a:ext cx="2711221" cy="430912"/>
            </a:xfrm>
            <a:prstGeom prst="rect">
              <a:avLst/>
            </a:prstGeom>
          </p:spPr>
          <p:txBody>
            <a:bodyPr anchor="ctr" rtlCol="false" tIns="50800" lIns="50800" bIns="50800" rIns="50800"/>
            <a:lstStyle/>
            <a:p>
              <a:pPr algn="ctr">
                <a:lnSpc>
                  <a:spcPts val="2659"/>
                </a:lnSpc>
              </a:pPr>
            </a:p>
          </p:txBody>
        </p:sp>
      </p:grpSp>
      <p:sp>
        <p:nvSpPr>
          <p:cNvPr name="Freeform 8" id="8"/>
          <p:cNvSpPr/>
          <p:nvPr/>
        </p:nvSpPr>
        <p:spPr>
          <a:xfrm flipH="false" flipV="false" rot="0">
            <a:off x="-2389" y="2931307"/>
            <a:ext cx="3029400" cy="7307776"/>
          </a:xfrm>
          <a:custGeom>
            <a:avLst/>
            <a:gdLst/>
            <a:ahLst/>
            <a:cxnLst/>
            <a:rect r="r" b="b" t="t" l="l"/>
            <a:pathLst>
              <a:path h="7307776" w="3029400">
                <a:moveTo>
                  <a:pt x="0" y="0"/>
                </a:moveTo>
                <a:lnTo>
                  <a:pt x="3029401" y="0"/>
                </a:lnTo>
                <a:lnTo>
                  <a:pt x="3029401" y="7307775"/>
                </a:lnTo>
                <a:lnTo>
                  <a:pt x="0" y="7307775"/>
                </a:lnTo>
                <a:lnTo>
                  <a:pt x="0" y="0"/>
                </a:lnTo>
                <a:close/>
              </a:path>
            </a:pathLst>
          </a:custGeom>
          <a:blipFill>
            <a:blip r:embed="rId2">
              <a:alphaModFix amt="19999"/>
              <a:extLst>
                <a:ext uri="{96DAC541-7B7A-43D3-8B79-37D633B846F1}">
                  <asvg:svgBlip xmlns:asvg="http://schemas.microsoft.com/office/drawing/2016/SVG/main" r:embed="rId3"/>
                </a:ext>
              </a:extLst>
            </a:blip>
            <a:stretch>
              <a:fillRect l="-134531" t="0" r="-34688" b="-11603"/>
            </a:stretch>
          </a:blipFill>
        </p:spPr>
      </p:sp>
      <p:sp>
        <p:nvSpPr>
          <p:cNvPr name="Freeform 9" id="9"/>
          <p:cNvSpPr/>
          <p:nvPr/>
        </p:nvSpPr>
        <p:spPr>
          <a:xfrm flipH="false" flipV="false" rot="0">
            <a:off x="16024196" y="8386154"/>
            <a:ext cx="2038071" cy="1744291"/>
          </a:xfrm>
          <a:custGeom>
            <a:avLst/>
            <a:gdLst/>
            <a:ahLst/>
            <a:cxnLst/>
            <a:rect r="r" b="b" t="t" l="l"/>
            <a:pathLst>
              <a:path h="1744291" w="2038071">
                <a:moveTo>
                  <a:pt x="0" y="0"/>
                </a:moveTo>
                <a:lnTo>
                  <a:pt x="2038071" y="0"/>
                </a:lnTo>
                <a:lnTo>
                  <a:pt x="2038071" y="1744292"/>
                </a:lnTo>
                <a:lnTo>
                  <a:pt x="0" y="1744292"/>
                </a:lnTo>
                <a:lnTo>
                  <a:pt x="0" y="0"/>
                </a:lnTo>
                <a:close/>
              </a:path>
            </a:pathLst>
          </a:custGeom>
          <a:blipFill>
            <a:blip r:embed="rId4">
              <a:extLst>
                <a:ext uri="{96DAC541-7B7A-43D3-8B79-37D633B846F1}">
                  <asvg:svgBlip xmlns:asvg="http://schemas.microsoft.com/office/drawing/2016/SVG/main" r:embed="rId5"/>
                </a:ext>
              </a:extLst>
            </a:blip>
            <a:stretch>
              <a:fillRect l="-12130" t="-3874" r="-105512" b="-39169"/>
            </a:stretch>
          </a:blipFill>
        </p:spPr>
      </p:sp>
      <p:sp>
        <p:nvSpPr>
          <p:cNvPr name="TextBox 10" id="10"/>
          <p:cNvSpPr txBox="true"/>
          <p:nvPr/>
        </p:nvSpPr>
        <p:spPr>
          <a:xfrm rot="0">
            <a:off x="1872517" y="2988565"/>
            <a:ext cx="15801771" cy="2151352"/>
          </a:xfrm>
          <a:prstGeom prst="rect">
            <a:avLst/>
          </a:prstGeom>
        </p:spPr>
        <p:txBody>
          <a:bodyPr anchor="t" rtlCol="false" tIns="0" lIns="0" bIns="0" rIns="0">
            <a:spAutoFit/>
          </a:bodyPr>
          <a:lstStyle/>
          <a:p>
            <a:pPr algn="just">
              <a:lnSpc>
                <a:spcPts val="2132"/>
              </a:lnSpc>
            </a:pPr>
            <a:r>
              <a:rPr lang="en-US" sz="2268">
                <a:solidFill>
                  <a:srgbClr val="282727"/>
                </a:solidFill>
                <a:latin typeface="Open Sans"/>
                <a:ea typeface="Open Sans"/>
                <a:cs typeface="Open Sans"/>
                <a:sym typeface="Open Sans"/>
              </a:rPr>
              <a:t>Lorem ipsum dolor sit amet, consectetur adipiscing elit. Proin commodo condimentum ipsum at venenatis. Aenean ac malesuada ex, sit amet iaculis lacus. Maecenas ac lectus ac lacus placerat dignissim. Nullam dictum consectetur augue, id sodales ligula hendrerit ac. Mauris viverra luctus ultrices. Maecenas quis lacinia lorem, in sagittis velit. Praesent eleifend venenatis vulputate. Pellentesque quis viverra risus.</a:t>
            </a:r>
            <a:r>
              <a:rPr lang="en-US" sz="2268">
                <a:solidFill>
                  <a:srgbClr val="282727"/>
                </a:solidFill>
                <a:latin typeface="Open Sans"/>
                <a:ea typeface="Open Sans"/>
                <a:cs typeface="Open Sans"/>
                <a:sym typeface="Open Sans"/>
              </a:rPr>
              <a:t>​</a:t>
            </a:r>
            <a:r>
              <a:rPr lang="en-US" sz="2268">
                <a:solidFill>
                  <a:srgbClr val="282727"/>
                </a:solidFill>
                <a:latin typeface="Open Sans"/>
                <a:ea typeface="Open Sans"/>
                <a:cs typeface="Open Sans"/>
                <a:sym typeface="Open Sans"/>
              </a:rPr>
              <a:t>Lorem ipsum dolor sit amet, consectetur adipiscing elit. Proin commodo condimentum ipsum at venenatis. Aenean ac malesuada ex, sit amet iaculis lacus. Maecenas ac lectus ac lacus placerat dignissim. Nullam dictum consectetur augue, id sodales ligula hendrerit ac. Mauris viverra luctus ultrices. Maecenas quis lacinia lorem, in sagittis velit. Praesent eleifend venenatis vulputate. Pellentesque quis viverra risus.​</a:t>
            </a:r>
          </a:p>
        </p:txBody>
      </p:sp>
      <p:sp>
        <p:nvSpPr>
          <p:cNvPr name="TextBox 11" id="11"/>
          <p:cNvSpPr txBox="true"/>
          <p:nvPr/>
        </p:nvSpPr>
        <p:spPr>
          <a:xfrm rot="0">
            <a:off x="1750479" y="618695"/>
            <a:ext cx="1739265" cy="673690"/>
          </a:xfrm>
          <a:prstGeom prst="rect">
            <a:avLst/>
          </a:prstGeom>
        </p:spPr>
        <p:txBody>
          <a:bodyPr anchor="t" rtlCol="false" tIns="0" lIns="0" bIns="0" rIns="0">
            <a:spAutoFit/>
          </a:bodyPr>
          <a:lstStyle/>
          <a:p>
            <a:pPr algn="l">
              <a:lnSpc>
                <a:spcPts val="5074"/>
              </a:lnSpc>
            </a:pPr>
            <a:r>
              <a:rPr lang="en-US" sz="5024" spc="65" b="true">
                <a:solidFill>
                  <a:srgbClr val="FFFFFF"/>
                </a:solidFill>
                <a:latin typeface="Open Sans Ultra-Bold"/>
                <a:ea typeface="Open Sans Ultra-Bold"/>
                <a:cs typeface="Open Sans Ultra-Bold"/>
                <a:sym typeface="Open Sans Ultra-Bold"/>
              </a:rPr>
              <a:t>TITLE</a:t>
            </a:r>
          </a:p>
        </p:txBody>
      </p:sp>
      <p:sp>
        <p:nvSpPr>
          <p:cNvPr name="TextBox 12" id="12"/>
          <p:cNvSpPr txBox="true"/>
          <p:nvPr/>
        </p:nvSpPr>
        <p:spPr>
          <a:xfrm rot="0">
            <a:off x="1872517" y="2088477"/>
            <a:ext cx="1833682" cy="454822"/>
          </a:xfrm>
          <a:prstGeom prst="rect">
            <a:avLst/>
          </a:prstGeom>
        </p:spPr>
        <p:txBody>
          <a:bodyPr anchor="t" rtlCol="false" tIns="0" lIns="0" bIns="0" rIns="0">
            <a:spAutoFit/>
          </a:bodyPr>
          <a:lstStyle/>
          <a:p>
            <a:pPr algn="l">
              <a:lnSpc>
                <a:spcPts val="3488"/>
              </a:lnSpc>
            </a:pPr>
            <a:r>
              <a:rPr lang="en-US" sz="3454" spc="44" b="true">
                <a:solidFill>
                  <a:srgbClr val="111F68"/>
                </a:solidFill>
                <a:latin typeface="Open Sans Ultra-Bold"/>
                <a:ea typeface="Open Sans Ultra-Bold"/>
                <a:cs typeface="Open Sans Ultra-Bold"/>
                <a:sym typeface="Open Sans Ultra-Bold"/>
              </a:rPr>
              <a:t>Subtitle</a:t>
            </a:r>
          </a:p>
        </p:txBody>
      </p:sp>
      <p:grpSp>
        <p:nvGrpSpPr>
          <p:cNvPr name="Group 13" id="13"/>
          <p:cNvGrpSpPr/>
          <p:nvPr/>
        </p:nvGrpSpPr>
        <p:grpSpPr>
          <a:xfrm rot="0">
            <a:off x="11108619" y="415777"/>
            <a:ext cx="6565670" cy="653365"/>
            <a:chOff x="0" y="0"/>
            <a:chExt cx="8754226" cy="871154"/>
          </a:xfrm>
        </p:grpSpPr>
        <p:sp>
          <p:nvSpPr>
            <p:cNvPr name="TextBox 14" id="14"/>
            <p:cNvSpPr txBox="true"/>
            <p:nvPr/>
          </p:nvSpPr>
          <p:spPr>
            <a:xfrm rot="0">
              <a:off x="4444584" y="-47625"/>
              <a:ext cx="4309642" cy="612387"/>
            </a:xfrm>
            <a:prstGeom prst="rect">
              <a:avLst/>
            </a:prstGeom>
          </p:spPr>
          <p:txBody>
            <a:bodyPr anchor="t" rtlCol="false" tIns="0" lIns="0" bIns="0" rIns="0">
              <a:spAutoFit/>
            </a:bodyPr>
            <a:lstStyle/>
            <a:p>
              <a:pPr algn="r">
                <a:lnSpc>
                  <a:spcPts val="3953"/>
                </a:lnSpc>
                <a:spcBef>
                  <a:spcPct val="0"/>
                </a:spcBef>
              </a:pPr>
              <a:r>
                <a:rPr lang="en-US" b="true" sz="2823" spc="36">
                  <a:solidFill>
                    <a:srgbClr val="111F68"/>
                  </a:solidFill>
                  <a:latin typeface="Open Sans Bold"/>
                  <a:ea typeface="Open Sans Bold"/>
                  <a:cs typeface="Open Sans Bold"/>
                  <a:sym typeface="Open Sans Bold"/>
                </a:rPr>
                <a:t>COBEM 2025</a:t>
              </a:r>
            </a:p>
          </p:txBody>
        </p:sp>
        <p:sp>
          <p:nvSpPr>
            <p:cNvPr name="TextBox 15" id="15"/>
            <p:cNvSpPr txBox="true"/>
            <p:nvPr/>
          </p:nvSpPr>
          <p:spPr>
            <a:xfrm rot="0">
              <a:off x="0" y="506705"/>
              <a:ext cx="8754226" cy="364449"/>
            </a:xfrm>
            <a:prstGeom prst="rect">
              <a:avLst/>
            </a:prstGeom>
          </p:spPr>
          <p:txBody>
            <a:bodyPr anchor="t" rtlCol="false" tIns="0" lIns="0" bIns="0" rIns="0">
              <a:spAutoFit/>
            </a:bodyPr>
            <a:lstStyle/>
            <a:p>
              <a:pPr algn="r">
                <a:lnSpc>
                  <a:spcPts val="2390"/>
                </a:lnSpc>
                <a:spcBef>
                  <a:spcPct val="0"/>
                </a:spcBef>
              </a:pPr>
              <a:r>
                <a:rPr lang="en-US" b="true" sz="1707" spc="22">
                  <a:solidFill>
                    <a:srgbClr val="111F68"/>
                  </a:solidFill>
                  <a:latin typeface="Open Sans Bold"/>
                  <a:ea typeface="Open Sans Bold"/>
                  <a:cs typeface="Open Sans Bold"/>
                  <a:sym typeface="Open Sans Bold"/>
                </a:rPr>
                <a:t>28th International Congress of Mechanical Engineering</a:t>
              </a:r>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DAGwpSZq5nE</dc:identifier>
  <dcterms:modified xsi:type="dcterms:W3CDTF">2011-08-01T06:04:30Z</dcterms:modified>
  <cp:revision>1</cp:revision>
  <dc:title>Oral Presentation Template (MAKE A COPY)</dc:title>
</cp:coreProperties>
</file>