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Open Sans 1" panose="020B0604020202020204" charset="0"/>
      <p:regular r:id="rId9"/>
    </p:embeddedFont>
    <p:embeddedFont>
      <p:font typeface="Open Sans 1 Bold" panose="020B0604020202020204" charset="0"/>
      <p:regular r:id="rId10"/>
    </p:embeddedFont>
    <p:embeddedFont>
      <p:font typeface="Open Sans 2" panose="020B0604020202020204" charset="0"/>
      <p:regular r:id="rId11"/>
    </p:embeddedFont>
    <p:embeddedFont>
      <p:font typeface="Open Sans 2 Ultra-Bold" panose="020B0604020202020204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33" d="100"/>
          <a:sy n="33" d="100"/>
        </p:scale>
        <p:origin x="1536" y="4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311005" y="461516"/>
            <a:ext cx="2301629" cy="2301629"/>
          </a:xfrm>
          <a:custGeom>
            <a:avLst/>
            <a:gdLst/>
            <a:ahLst/>
            <a:cxnLst/>
            <a:rect l="l" t="t" r="r" b="b"/>
            <a:pathLst>
              <a:path w="2301629" h="2301629">
                <a:moveTo>
                  <a:pt x="0" y="0"/>
                </a:moveTo>
                <a:lnTo>
                  <a:pt x="2301629" y="0"/>
                </a:lnTo>
                <a:lnTo>
                  <a:pt x="2301629" y="2301629"/>
                </a:lnTo>
                <a:lnTo>
                  <a:pt x="0" y="23016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3247149" y="-743571"/>
            <a:ext cx="11774142" cy="11774142"/>
          </a:xfrm>
          <a:custGeom>
            <a:avLst/>
            <a:gdLst/>
            <a:ahLst/>
            <a:cxnLst/>
            <a:rect l="l" t="t" r="r" b="b"/>
            <a:pathLst>
              <a:path w="11774142" h="11774142">
                <a:moveTo>
                  <a:pt x="0" y="0"/>
                </a:moveTo>
                <a:lnTo>
                  <a:pt x="11774141" y="0"/>
                </a:lnTo>
                <a:lnTo>
                  <a:pt x="11774141" y="11774142"/>
                </a:lnTo>
                <a:lnTo>
                  <a:pt x="0" y="117741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9999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TextBox 9"/>
          <p:cNvSpPr txBox="1"/>
          <p:nvPr/>
        </p:nvSpPr>
        <p:spPr>
          <a:xfrm>
            <a:off x="1936813" y="3815880"/>
            <a:ext cx="14394814" cy="752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98" b="1" spc="58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Work Title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763292" y="5490413"/>
            <a:ext cx="12761416" cy="1634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7"/>
              </a:lnSpc>
            </a:pPr>
            <a:r>
              <a:rPr lang="en-US" sz="314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First Author’s Name1, Second Author’s Name, Third Author’s Name ​</a:t>
            </a:r>
          </a:p>
          <a:p>
            <a:pPr algn="l">
              <a:lnSpc>
                <a:spcPts val="4397"/>
              </a:lnSpc>
            </a:pPr>
            <a:r>
              <a:rPr lang="en-US" sz="3141">
                <a:solidFill>
                  <a:srgbClr val="000000"/>
                </a:solidFill>
                <a:latin typeface="Open Sans 2"/>
                <a:ea typeface="Open Sans 2"/>
                <a:cs typeface="Open Sans 2"/>
                <a:sym typeface="Open Sans 2"/>
              </a:rPr>
              <a:t>1First Author’s Afilliation, First Author’s E-mail​</a:t>
            </a:r>
          </a:p>
          <a:p>
            <a:pPr algn="l">
              <a:lnSpc>
                <a:spcPts val="4397"/>
              </a:lnSpc>
            </a:pPr>
            <a:endParaRPr lang="en-US" sz="3141">
              <a:solidFill>
                <a:srgbClr val="000000"/>
              </a:solidFill>
              <a:latin typeface="Open Sans 2"/>
              <a:ea typeface="Open Sans 2"/>
              <a:cs typeface="Open Sans 2"/>
              <a:sym typeface="Open Sans 2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115602" y="862829"/>
            <a:ext cx="12037235" cy="1019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8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XXXII Congresso Nacional de Estudantes de Engenharia Mecânica  CREEM 2026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35ACE9D3-4F25-04B3-483D-4EAD27AF9A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8995" y="8185781"/>
            <a:ext cx="3168000" cy="975406"/>
          </a:xfrm>
          <a:prstGeom prst="rect">
            <a:avLst/>
          </a:prstGeom>
        </p:spPr>
      </p:pic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A26AFB87-8BD0-40F6-1295-04627DCE2F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15" y="7521484"/>
            <a:ext cx="1963808" cy="2304000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A229FA50-7ED3-2D48-6570-FB0B1589B9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64" b="22566"/>
          <a:stretch>
            <a:fillRect/>
          </a:stretch>
        </p:blipFill>
        <p:spPr>
          <a:xfrm>
            <a:off x="6799013" y="7995381"/>
            <a:ext cx="3654691" cy="1356207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0EAFDF08-BC64-F98F-0F61-09E37EA8F6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6197" y="462130"/>
            <a:ext cx="2590798" cy="2300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68219" y="-632281"/>
            <a:ext cx="11989312" cy="11989312"/>
          </a:xfrm>
          <a:custGeom>
            <a:avLst/>
            <a:gdLst/>
            <a:ahLst/>
            <a:cxnLst/>
            <a:rect l="l" t="t" r="r" b="b"/>
            <a:pathLst>
              <a:path w="11989312" h="11989312">
                <a:moveTo>
                  <a:pt x="0" y="0"/>
                </a:moveTo>
                <a:lnTo>
                  <a:pt x="11989312" y="0"/>
                </a:lnTo>
                <a:lnTo>
                  <a:pt x="11989312" y="11989312"/>
                </a:lnTo>
                <a:lnTo>
                  <a:pt x="0" y="119893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4000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17259300" y="9182100"/>
            <a:ext cx="152400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8"/>
              </a:lnSpc>
            </a:pPr>
            <a:r>
              <a:rPr lang="en-US" sz="219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716" y="538064"/>
            <a:ext cx="5563006" cy="886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39"/>
              </a:lnSpc>
              <a:spcBef>
                <a:spcPct val="0"/>
              </a:spcBef>
            </a:pPr>
            <a:r>
              <a:rPr lang="en-US" sz="5242" b="1" spc="68">
                <a:solidFill>
                  <a:srgbClr val="111F68"/>
                </a:solidFill>
                <a:latin typeface="Open Sans 2 Ultra-Bold"/>
                <a:ea typeface="Open Sans 2 Ultra-Bold"/>
                <a:cs typeface="Open Sans 2 Ultra-Bold"/>
                <a:sym typeface="Open Sans 2 Ultra-Bold"/>
              </a:rPr>
              <a:t>INTRODUCTION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68219" y="-632281"/>
            <a:ext cx="11989312" cy="11989312"/>
          </a:xfrm>
          <a:custGeom>
            <a:avLst/>
            <a:gdLst/>
            <a:ahLst/>
            <a:cxnLst/>
            <a:rect l="l" t="t" r="r" b="b"/>
            <a:pathLst>
              <a:path w="11989312" h="11989312">
                <a:moveTo>
                  <a:pt x="0" y="0"/>
                </a:moveTo>
                <a:lnTo>
                  <a:pt x="11989312" y="0"/>
                </a:lnTo>
                <a:lnTo>
                  <a:pt x="11989312" y="11989312"/>
                </a:lnTo>
                <a:lnTo>
                  <a:pt x="0" y="119893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4000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17259300" y="9182100"/>
            <a:ext cx="152400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8"/>
              </a:lnSpc>
            </a:pPr>
            <a:r>
              <a:rPr lang="en-US" sz="219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716" y="538064"/>
            <a:ext cx="5863959" cy="1809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39"/>
              </a:lnSpc>
            </a:pPr>
            <a:r>
              <a:rPr lang="en-US" sz="5242" b="1" spc="68">
                <a:solidFill>
                  <a:srgbClr val="111F68"/>
                </a:solidFill>
                <a:latin typeface="Open Sans 2 Ultra-Bold"/>
                <a:ea typeface="Open Sans 2 Ultra-Bold"/>
                <a:cs typeface="Open Sans 2 Ultra-Bold"/>
                <a:sym typeface="Open Sans 2 Ultra-Bold"/>
              </a:rPr>
              <a:t>METHODOLOGY</a:t>
            </a:r>
          </a:p>
          <a:p>
            <a:pPr algn="l">
              <a:lnSpc>
                <a:spcPts val="7339"/>
              </a:lnSpc>
              <a:spcBef>
                <a:spcPct val="0"/>
              </a:spcBef>
            </a:pPr>
            <a:endParaRPr lang="en-US" sz="5242" b="1" spc="68">
              <a:solidFill>
                <a:srgbClr val="111F68"/>
              </a:solidFill>
              <a:latin typeface="Open Sans 2 Ultra-Bold"/>
              <a:ea typeface="Open Sans 2 Ultra-Bold"/>
              <a:cs typeface="Open Sans 2 Ultra-Bold"/>
              <a:sym typeface="Open Sans 2 Ultra-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68219" y="-632281"/>
            <a:ext cx="11989312" cy="11989312"/>
          </a:xfrm>
          <a:custGeom>
            <a:avLst/>
            <a:gdLst/>
            <a:ahLst/>
            <a:cxnLst/>
            <a:rect l="l" t="t" r="r" b="b"/>
            <a:pathLst>
              <a:path w="11989312" h="11989312">
                <a:moveTo>
                  <a:pt x="0" y="0"/>
                </a:moveTo>
                <a:lnTo>
                  <a:pt x="11989312" y="0"/>
                </a:lnTo>
                <a:lnTo>
                  <a:pt x="11989312" y="11989312"/>
                </a:lnTo>
                <a:lnTo>
                  <a:pt x="0" y="119893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4000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17259300" y="9182100"/>
            <a:ext cx="152400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8"/>
              </a:lnSpc>
            </a:pPr>
            <a:r>
              <a:rPr lang="en-US" sz="219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716" y="538064"/>
            <a:ext cx="9721624" cy="1809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39"/>
              </a:lnSpc>
            </a:pPr>
            <a:r>
              <a:rPr lang="en-US" sz="5242" b="1" spc="68">
                <a:solidFill>
                  <a:srgbClr val="111F68"/>
                </a:solidFill>
                <a:latin typeface="Open Sans 2 Ultra-Bold"/>
                <a:ea typeface="Open Sans 2 Ultra-Bold"/>
                <a:cs typeface="Open Sans 2 Ultra-Bold"/>
                <a:sym typeface="Open Sans 2 Ultra-Bold"/>
              </a:rPr>
              <a:t>RESULTS AND DISCUSSION</a:t>
            </a:r>
          </a:p>
          <a:p>
            <a:pPr algn="l">
              <a:lnSpc>
                <a:spcPts val="7339"/>
              </a:lnSpc>
              <a:spcBef>
                <a:spcPct val="0"/>
              </a:spcBef>
            </a:pPr>
            <a:endParaRPr lang="en-US" sz="5242" b="1" spc="68">
              <a:solidFill>
                <a:srgbClr val="111F68"/>
              </a:solidFill>
              <a:latin typeface="Open Sans 2 Ultra-Bold"/>
              <a:ea typeface="Open Sans 2 Ultra-Bold"/>
              <a:cs typeface="Open Sans 2 Ultra-Bold"/>
              <a:sym typeface="Open Sans 2 Ultra-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68219" y="-632281"/>
            <a:ext cx="11989312" cy="11989312"/>
          </a:xfrm>
          <a:custGeom>
            <a:avLst/>
            <a:gdLst/>
            <a:ahLst/>
            <a:cxnLst/>
            <a:rect l="l" t="t" r="r" b="b"/>
            <a:pathLst>
              <a:path w="11989312" h="11989312">
                <a:moveTo>
                  <a:pt x="0" y="0"/>
                </a:moveTo>
                <a:lnTo>
                  <a:pt x="11989312" y="0"/>
                </a:lnTo>
                <a:lnTo>
                  <a:pt x="11989312" y="11989312"/>
                </a:lnTo>
                <a:lnTo>
                  <a:pt x="0" y="119893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4000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17259300" y="9182100"/>
            <a:ext cx="152400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8"/>
              </a:lnSpc>
            </a:pPr>
            <a:r>
              <a:rPr lang="en-US" sz="219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716" y="538064"/>
            <a:ext cx="5453569" cy="1809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39"/>
              </a:lnSpc>
            </a:pPr>
            <a:r>
              <a:rPr lang="en-US" sz="5242" b="1" spc="68">
                <a:solidFill>
                  <a:srgbClr val="111F68"/>
                </a:solidFill>
                <a:latin typeface="Open Sans 2 Ultra-Bold"/>
                <a:ea typeface="Open Sans 2 Ultra-Bold"/>
                <a:cs typeface="Open Sans 2 Ultra-Bold"/>
                <a:sym typeface="Open Sans 2 Ultra-Bold"/>
              </a:rPr>
              <a:t>CONCLUSIONS</a:t>
            </a:r>
          </a:p>
          <a:p>
            <a:pPr algn="l">
              <a:lnSpc>
                <a:spcPts val="7339"/>
              </a:lnSpc>
              <a:spcBef>
                <a:spcPct val="0"/>
              </a:spcBef>
            </a:pPr>
            <a:endParaRPr lang="en-US" sz="5242" b="1" spc="68">
              <a:solidFill>
                <a:srgbClr val="111F68"/>
              </a:solidFill>
              <a:latin typeface="Open Sans 2 Ultra-Bold"/>
              <a:ea typeface="Open Sans 2 Ultra-Bold"/>
              <a:cs typeface="Open Sans 2 Ultra-Bold"/>
              <a:sym typeface="Open Sans 2 Ultra-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68219" y="-632281"/>
            <a:ext cx="11989312" cy="11989312"/>
          </a:xfrm>
          <a:custGeom>
            <a:avLst/>
            <a:gdLst/>
            <a:ahLst/>
            <a:cxnLst/>
            <a:rect l="l" t="t" r="r" b="b"/>
            <a:pathLst>
              <a:path w="11989312" h="11989312">
                <a:moveTo>
                  <a:pt x="0" y="0"/>
                </a:moveTo>
                <a:lnTo>
                  <a:pt x="11989312" y="0"/>
                </a:lnTo>
                <a:lnTo>
                  <a:pt x="11989312" y="11989312"/>
                </a:lnTo>
                <a:lnTo>
                  <a:pt x="0" y="119893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4000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17259300" y="9182100"/>
            <a:ext cx="152400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8"/>
              </a:lnSpc>
            </a:pPr>
            <a:r>
              <a:rPr lang="en-US" sz="219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716" y="538064"/>
            <a:ext cx="7724393" cy="1809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39"/>
              </a:lnSpc>
            </a:pPr>
            <a:r>
              <a:rPr lang="en-US" sz="5242" b="1" spc="68">
                <a:solidFill>
                  <a:srgbClr val="111F68"/>
                </a:solidFill>
                <a:latin typeface="Open Sans 2 Ultra-Bold"/>
                <a:ea typeface="Open Sans 2 Ultra-Bold"/>
                <a:cs typeface="Open Sans 2 Ultra-Bold"/>
                <a:sym typeface="Open Sans 2 Ultra-Bold"/>
              </a:rPr>
              <a:t>REFERENCES</a:t>
            </a:r>
          </a:p>
          <a:p>
            <a:pPr algn="l">
              <a:lnSpc>
                <a:spcPts val="7339"/>
              </a:lnSpc>
              <a:spcBef>
                <a:spcPct val="0"/>
              </a:spcBef>
            </a:pPr>
            <a:endParaRPr lang="en-US" sz="5242" b="1" spc="68">
              <a:solidFill>
                <a:srgbClr val="111F68"/>
              </a:solidFill>
              <a:latin typeface="Open Sans 2 Ultra-Bold"/>
              <a:ea typeface="Open Sans 2 Ultra-Bold"/>
              <a:cs typeface="Open Sans 2 Ultra-Bold"/>
              <a:sym typeface="Open Sans 2 Ultra-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68219" y="-632281"/>
            <a:ext cx="11989312" cy="11989312"/>
          </a:xfrm>
          <a:custGeom>
            <a:avLst/>
            <a:gdLst/>
            <a:ahLst/>
            <a:cxnLst/>
            <a:rect l="l" t="t" r="r" b="b"/>
            <a:pathLst>
              <a:path w="11989312" h="11989312">
                <a:moveTo>
                  <a:pt x="0" y="0"/>
                </a:moveTo>
                <a:lnTo>
                  <a:pt x="11989312" y="0"/>
                </a:lnTo>
                <a:lnTo>
                  <a:pt x="11989312" y="11989312"/>
                </a:lnTo>
                <a:lnTo>
                  <a:pt x="0" y="119893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4000"/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17259300" y="9182100"/>
            <a:ext cx="152400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8"/>
              </a:lnSpc>
            </a:pPr>
            <a:r>
              <a:rPr lang="en-US" sz="2199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6716" y="538064"/>
            <a:ext cx="7724393" cy="1809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39"/>
              </a:lnSpc>
            </a:pPr>
            <a:r>
              <a:rPr lang="en-US" sz="5242" b="1" spc="68">
                <a:solidFill>
                  <a:srgbClr val="111F68"/>
                </a:solidFill>
                <a:latin typeface="Open Sans 2 Ultra-Bold"/>
                <a:ea typeface="Open Sans 2 Ultra-Bold"/>
                <a:cs typeface="Open Sans 2 Ultra-Bold"/>
                <a:sym typeface="Open Sans 2 Ultra-Bold"/>
              </a:rPr>
              <a:t>ACKNOWLEDGMENTS </a:t>
            </a:r>
          </a:p>
          <a:p>
            <a:pPr algn="l">
              <a:lnSpc>
                <a:spcPts val="7339"/>
              </a:lnSpc>
              <a:spcBef>
                <a:spcPct val="0"/>
              </a:spcBef>
            </a:pPr>
            <a:endParaRPr lang="en-US" sz="5242" b="1" spc="68">
              <a:solidFill>
                <a:srgbClr val="111F68"/>
              </a:solidFill>
              <a:latin typeface="Open Sans 2 Ultra-Bold"/>
              <a:ea typeface="Open Sans 2 Ultra-Bold"/>
              <a:cs typeface="Open Sans 2 Ultra-Bold"/>
              <a:sym typeface="Open Sans 2 Ultra-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46</Words>
  <Application>Microsoft Office PowerPoint</Application>
  <PresentationFormat>Personalizar</PresentationFormat>
  <Paragraphs>16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4" baseType="lpstr">
      <vt:lpstr>Open Sans 1 Bold</vt:lpstr>
      <vt:lpstr>Open Sans 2 Ultra-Bold</vt:lpstr>
      <vt:lpstr>Open Sans 2</vt:lpstr>
      <vt:lpstr>Arial</vt:lpstr>
      <vt:lpstr>Open Sans 1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Cópia de Apresentação CREEM 2025 - Yasmim Luiz Tavares.pptx</dc:title>
  <dc:creator>José Ricardo</dc:creator>
  <cp:lastModifiedBy>José Ricardo Ferreira Oliveira</cp:lastModifiedBy>
  <cp:revision>2</cp:revision>
  <dcterms:created xsi:type="dcterms:W3CDTF">2006-08-16T00:00:00Z</dcterms:created>
  <dcterms:modified xsi:type="dcterms:W3CDTF">2026-09-03T18:03:42Z</dcterms:modified>
  <dc:identifier>DAHT__K7zX8</dc:identifier>
</cp:coreProperties>
</file>