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2404050" cy="43205400"/>
  <p:notesSz cx="6858000" cy="9144000"/>
  <p:defaultTextStyle>
    <a:defPPr>
      <a:defRPr lang="pt-BR"/>
    </a:defPPr>
    <a:lvl1pPr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159000" indent="-1701800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4319905" indent="-3405505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6480175" indent="-5108575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8641080" indent="-6812280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C54"/>
    <a:srgbClr val="FFFFFF"/>
    <a:srgbClr val="25356B"/>
    <a:srgbClr val="1683D5"/>
    <a:srgbClr val="2EA4EC"/>
    <a:srgbClr val="EAF1FA"/>
    <a:srgbClr val="373435"/>
    <a:srgbClr val="601700"/>
    <a:srgbClr val="E3E35F"/>
    <a:srgbClr val="F6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4660"/>
  </p:normalViewPr>
  <p:slideViewPr>
    <p:cSldViewPr showGuides="1">
      <p:cViewPr>
        <p:scale>
          <a:sx n="33" d="100"/>
          <a:sy n="33" d="100"/>
        </p:scale>
        <p:origin x="1338" y="24"/>
      </p:cViewPr>
      <p:guideLst>
        <p:guide orient="horz" pos="13608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8574-DBF7-465D-B037-FE631F471BB2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C3D8E-6D01-472B-9760-E65C392860FE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9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39B23-D297-4C69-94B9-D5D67910C1C5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4EF69-4F96-4074-86AF-3D9CF92EBC9E}" type="slidenum">
              <a:rPr lang="pt-BR"/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E16A2-24E1-4569-AC32-F4599B96F368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3FF8F-AB9F-48B2-835E-43731FCA437F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7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20204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A2285-42A5-4602-8F50-811F3B8BBEE4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D8E3D-B829-44FA-8E0D-B4CA7B909378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E39B1-1C6D-4CD4-BA59-97DF9474006D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0245-2675-41A3-B5CF-0A5EE9B0F122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88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63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8635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827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790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75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65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617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5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80F46-5C74-42D4-AD20-329FCC3EB7B4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B38CB-5A9F-4687-807F-02EAAB1C3141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20202" y="10081278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472060" y="10081278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C6ED0-343F-4221-AE3F-7C8ED5B1EA7D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A023-61B6-4524-A797-6AE762ED68C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3" y="9671214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8635" indent="0">
              <a:buNone/>
              <a:defRPr sz="8500" b="1"/>
            </a:lvl3pPr>
            <a:lvl4pPr marL="6478270" indent="0">
              <a:buNone/>
              <a:defRPr sz="7600" b="1"/>
            </a:lvl4pPr>
            <a:lvl5pPr marL="8637905" indent="0">
              <a:buNone/>
              <a:defRPr sz="7600" b="1"/>
            </a:lvl5pPr>
            <a:lvl6pPr marL="10797540" indent="0">
              <a:buNone/>
              <a:defRPr sz="7600" b="1"/>
            </a:lvl6pPr>
            <a:lvl7pPr marL="12956540" indent="0">
              <a:buNone/>
              <a:defRPr sz="7600" b="1"/>
            </a:lvl7pPr>
            <a:lvl8pPr marL="15116175" indent="0">
              <a:buNone/>
              <a:defRPr sz="7600" b="1"/>
            </a:lvl8pPr>
            <a:lvl9pPr marL="1727581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09" y="9671214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8635" indent="0">
              <a:buNone/>
              <a:defRPr sz="8500" b="1"/>
            </a:lvl3pPr>
            <a:lvl4pPr marL="6478270" indent="0">
              <a:buNone/>
              <a:defRPr sz="7600" b="1"/>
            </a:lvl4pPr>
            <a:lvl5pPr marL="8637905" indent="0">
              <a:buNone/>
              <a:defRPr sz="7600" b="1"/>
            </a:lvl5pPr>
            <a:lvl6pPr marL="10797540" indent="0">
              <a:buNone/>
              <a:defRPr sz="7600" b="1"/>
            </a:lvl6pPr>
            <a:lvl7pPr marL="12956540" indent="0">
              <a:buNone/>
              <a:defRPr sz="7600" b="1"/>
            </a:lvl7pPr>
            <a:lvl8pPr marL="15116175" indent="0">
              <a:buNone/>
              <a:defRPr sz="7600" b="1"/>
            </a:lvl8pPr>
            <a:lvl9pPr marL="1727581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41CC9-3DC5-45D9-8F82-DDBEABD672A7}" type="datetimeFigureOut">
              <a:rPr lang="pt-BR"/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E2E8A-4A0C-4D25-87F2-0108D546358A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68910-A46E-4BD0-B6C5-4EFDB129814F}" type="datetimeFigureOut">
              <a:rPr lang="pt-BR"/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D132-8ED7-4C52-B973-33DA775ECFFE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04536-C8CD-4BCE-935C-AEE91DDC5FBB}" type="datetimeFigureOut">
              <a:rPr lang="pt-BR"/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521B-D444-4017-8947-48F79266A3D9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12" y="1720217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12" y="9041148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8635" indent="0">
              <a:buNone/>
              <a:defRPr sz="4700"/>
            </a:lvl3pPr>
            <a:lvl4pPr marL="6478270" indent="0">
              <a:buNone/>
              <a:defRPr sz="4300"/>
            </a:lvl4pPr>
            <a:lvl5pPr marL="8637905" indent="0">
              <a:buNone/>
              <a:defRPr sz="4300"/>
            </a:lvl5pPr>
            <a:lvl6pPr marL="10797540" indent="0">
              <a:buNone/>
              <a:defRPr sz="4300"/>
            </a:lvl6pPr>
            <a:lvl7pPr marL="12956540" indent="0">
              <a:buNone/>
              <a:defRPr sz="4300"/>
            </a:lvl7pPr>
            <a:lvl8pPr marL="15116175" indent="0">
              <a:buNone/>
              <a:defRPr sz="4300"/>
            </a:lvl8pPr>
            <a:lvl9pPr marL="1727581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3685-1BB9-4227-B69F-6105DE13E471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9115-FF38-438D-BFD3-FD8CCE1848D6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2" y="30243782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2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59635" indent="0">
              <a:buNone/>
              <a:defRPr sz="13200"/>
            </a:lvl2pPr>
            <a:lvl3pPr marL="4318635" indent="0">
              <a:buNone/>
              <a:defRPr sz="11300"/>
            </a:lvl3pPr>
            <a:lvl4pPr marL="6478270" indent="0">
              <a:buNone/>
              <a:defRPr sz="9500"/>
            </a:lvl4pPr>
            <a:lvl5pPr marL="8637905" indent="0">
              <a:buNone/>
              <a:defRPr sz="9500"/>
            </a:lvl5pPr>
            <a:lvl6pPr marL="10797540" indent="0">
              <a:buNone/>
              <a:defRPr sz="9500"/>
            </a:lvl6pPr>
            <a:lvl7pPr marL="12956540" indent="0">
              <a:buNone/>
              <a:defRPr sz="9500"/>
            </a:lvl7pPr>
            <a:lvl8pPr marL="15116175" indent="0">
              <a:buNone/>
              <a:defRPr sz="9500"/>
            </a:lvl8pPr>
            <a:lvl9pPr marL="1727581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2" y="33814231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8635" indent="0">
              <a:buNone/>
              <a:defRPr sz="4700"/>
            </a:lvl3pPr>
            <a:lvl4pPr marL="6478270" indent="0">
              <a:buNone/>
              <a:defRPr sz="4300"/>
            </a:lvl4pPr>
            <a:lvl5pPr marL="8637905" indent="0">
              <a:buNone/>
              <a:defRPr sz="4300"/>
            </a:lvl5pPr>
            <a:lvl6pPr marL="10797540" indent="0">
              <a:buNone/>
              <a:defRPr sz="4300"/>
            </a:lvl6pPr>
            <a:lvl7pPr marL="12956540" indent="0">
              <a:buNone/>
              <a:defRPr sz="4300"/>
            </a:lvl7pPr>
            <a:lvl8pPr marL="15116175" indent="0">
              <a:buNone/>
              <a:defRPr sz="4300"/>
            </a:lvl8pPr>
            <a:lvl9pPr marL="1727581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313E8-7250-48B5-9E67-E30E71424C6D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5A0A-AD83-4A36-9AC5-13F6419AAEEA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9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1893" tIns="215942" rIns="431893" bIns="215942" numCol="1" anchor="ctr" anchorCtr="0" compatLnSpc="1"/>
          <a:lstStyle/>
          <a:p>
            <a:pPr lv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9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1893" tIns="215942" rIns="431893" bIns="215942" numCol="1" anchor="t" anchorCtr="0" compatLnSpc="1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90"/>
            <a:ext cx="7559675" cy="2300287"/>
          </a:xfrm>
          <a:prstGeom prst="rect">
            <a:avLst/>
          </a:prstGeom>
        </p:spPr>
        <p:txBody>
          <a:bodyPr vert="horz" wrap="square" lIns="431893" tIns="215942" rIns="431893" bIns="215942" numCol="1" anchor="ctr" anchorCtr="0" compatLnSpc="1"/>
          <a:lstStyle>
            <a:lvl1pPr>
              <a:defRPr sz="5700">
                <a:solidFill>
                  <a:srgbClr val="898989"/>
                </a:solidFill>
              </a:defRPr>
            </a:lvl1pPr>
          </a:lstStyle>
          <a:p>
            <a:fld id="{BB2D2FE6-648F-4D02-8165-E6DE94804BE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90"/>
            <a:ext cx="10261600" cy="2300287"/>
          </a:xfrm>
          <a:prstGeom prst="rect">
            <a:avLst/>
          </a:prstGeom>
        </p:spPr>
        <p:txBody>
          <a:bodyPr vert="horz" lIns="431893" tIns="215942" rIns="431893" bIns="215942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9" y="40044690"/>
            <a:ext cx="7559675" cy="2300287"/>
          </a:xfrm>
          <a:prstGeom prst="rect">
            <a:avLst/>
          </a:prstGeom>
        </p:spPr>
        <p:txBody>
          <a:bodyPr vert="horz" wrap="square" lIns="431893" tIns="215942" rIns="431893" bIns="215942" numCol="1" anchor="ctr" anchorCtr="0" compatLnSpc="1"/>
          <a:lstStyle>
            <a:lvl1pPr algn="r">
              <a:defRPr sz="5700">
                <a:solidFill>
                  <a:srgbClr val="898989"/>
                </a:solidFill>
              </a:defRPr>
            </a:lvl1pPr>
          </a:lstStyle>
          <a:p>
            <a:fld id="{411A9431-1A24-4632-9B20-D49A36730A5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9250" indent="-1619250" algn="l" defTabSz="431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3508375" indent="-1349375" algn="l" defTabSz="431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397500" indent="-1079500" algn="l" defTabSz="431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556500" indent="-1079500" algn="l" defTabSz="431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717405" indent="-1079500" algn="l" defTabSz="431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877040" indent="-1079500" algn="l" defTabSz="4318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6675" indent="-1079500" algn="l" defTabSz="4318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675" indent="-1079500" algn="l" defTabSz="4318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5310" indent="-1079500" algn="l" defTabSz="4318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635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35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270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905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7540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540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6175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5810" algn="l" defTabSz="4318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8282585" y="10286739"/>
            <a:ext cx="11070000" cy="1018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282585" y="8227217"/>
            <a:ext cx="11070000" cy="1032112"/>
          </a:xfrm>
          <a:prstGeom prst="rect">
            <a:avLst/>
          </a:prstGeom>
          <a:solidFill>
            <a:srgbClr val="253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30"/>
          <p:cNvSpPr txBox="1">
            <a:spLocks noChangeArrowheads="1"/>
          </p:cNvSpPr>
          <p:nvPr/>
        </p:nvSpPr>
        <p:spPr bwMode="auto">
          <a:xfrm>
            <a:off x="3318620" y="40610807"/>
            <a:ext cx="19742046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0000" rIns="1080000">
            <a:spAutoFit/>
          </a:bodyPr>
          <a:lstStyle/>
          <a:p>
            <a:r>
              <a:rPr lang="en-US" altLang="pt-BR" sz="4000" i="1" dirty="0">
                <a:solidFill>
                  <a:srgbClr val="25356B"/>
                </a:solidFill>
              </a:rPr>
              <a:t>Presenter’s name </a:t>
            </a:r>
            <a:endParaRPr lang="en-US" altLang="pt-BR" sz="4000" i="1" dirty="0">
              <a:solidFill>
                <a:srgbClr val="25356B"/>
              </a:solidFill>
            </a:endParaRPr>
          </a:p>
          <a:p>
            <a:r>
              <a:rPr lang="en-US" altLang="pt-BR" sz="3800" i="1" dirty="0">
                <a:solidFill>
                  <a:srgbClr val="25356B"/>
                </a:solidFill>
              </a:rPr>
              <a:t>Occupation/Department/Faculty </a:t>
            </a:r>
            <a:endParaRPr lang="en-US" altLang="pt-BR" sz="3800" i="1" dirty="0">
              <a:solidFill>
                <a:srgbClr val="25356B"/>
              </a:solidFill>
            </a:endParaRPr>
          </a:p>
          <a:p>
            <a:r>
              <a:rPr lang="en-US" altLang="pt-BR" sz="3800" i="1" dirty="0">
                <a:solidFill>
                  <a:srgbClr val="25356B"/>
                </a:solidFill>
              </a:rPr>
              <a:t>University </a:t>
            </a:r>
            <a:endParaRPr lang="en-US" altLang="pt-BR" sz="3800" i="1" dirty="0">
              <a:solidFill>
                <a:srgbClr val="25356B"/>
              </a:solidFill>
            </a:endParaRPr>
          </a:p>
          <a:p>
            <a:r>
              <a:rPr lang="en-US" altLang="pt-BR" sz="3800" i="1" dirty="0">
                <a:solidFill>
                  <a:srgbClr val="25356B"/>
                </a:solidFill>
              </a:rPr>
              <a:t>E-mail address</a:t>
            </a:r>
            <a:endParaRPr lang="en-US" altLang="pt-BR" sz="3800" i="1" dirty="0">
              <a:solidFill>
                <a:srgbClr val="25356B"/>
              </a:solidFill>
            </a:endParaRPr>
          </a:p>
        </p:txBody>
      </p:sp>
      <p:sp>
        <p:nvSpPr>
          <p:cNvPr id="13316" name="CaixaDeTexto 26"/>
          <p:cNvSpPr txBox="1">
            <a:spLocks noChangeArrowheads="1"/>
          </p:cNvSpPr>
          <p:nvPr/>
        </p:nvSpPr>
        <p:spPr bwMode="auto">
          <a:xfrm>
            <a:off x="7295416" y="1237002"/>
            <a:ext cx="18399852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0000" rIns="1080000">
            <a:spAutoFit/>
          </a:bodyPr>
          <a:lstStyle/>
          <a:p>
            <a:pPr algn="ctr"/>
            <a:r>
              <a:rPr lang="en-US" sz="5400" b="1" cap="all" dirty="0">
                <a:solidFill>
                  <a:srgbClr val="25356B"/>
                </a:solidFill>
              </a:rPr>
              <a:t>MECSOL202</a:t>
            </a:r>
            <a:r>
              <a:rPr lang="pt-BR" altLang="en-US" sz="5400" b="1" cap="all" dirty="0">
                <a:solidFill>
                  <a:srgbClr val="25356B"/>
                </a:solidFill>
              </a:rPr>
              <a:t>6</a:t>
            </a:r>
            <a:r>
              <a:rPr lang="en-US" sz="5400" b="1" cap="all" dirty="0">
                <a:solidFill>
                  <a:srgbClr val="25356B"/>
                </a:solidFill>
              </a:rPr>
              <a:t>-XXXX INSTRUCTIONS FOR FORMATTING THE POSTERS OF THE </a:t>
            </a:r>
            <a:r>
              <a:rPr lang="pt-BR" altLang="en-US" sz="5400" b="1" cap="all" dirty="0">
                <a:solidFill>
                  <a:srgbClr val="25356B"/>
                </a:solidFill>
              </a:rPr>
              <a:t>10</a:t>
            </a:r>
            <a:r>
              <a:rPr lang="en-US" sz="5400" b="1" cap="all" baseline="30000" dirty="0">
                <a:solidFill>
                  <a:srgbClr val="25356B"/>
                </a:solidFill>
              </a:rPr>
              <a:t>th</a:t>
            </a:r>
            <a:r>
              <a:rPr lang="en-US" sz="5400" b="1" cap="all" dirty="0">
                <a:solidFill>
                  <a:srgbClr val="25356B"/>
                </a:solidFill>
              </a:rPr>
              <a:t> MECSOL 202</a:t>
            </a:r>
            <a:r>
              <a:rPr lang="pt-BR" altLang="en-US" sz="5400" b="1" cap="all" dirty="0">
                <a:solidFill>
                  <a:srgbClr val="25356B"/>
                </a:solidFill>
              </a:rPr>
              <a:t>6</a:t>
            </a:r>
            <a:endParaRPr lang="pt-BR" altLang="en-US" sz="5400" b="1" cap="all" dirty="0">
              <a:solidFill>
                <a:srgbClr val="25356B"/>
              </a:solidFill>
            </a:endParaRPr>
          </a:p>
        </p:txBody>
      </p:sp>
      <p:sp>
        <p:nvSpPr>
          <p:cNvPr id="13317" name="CaixaDeTexto 30"/>
          <p:cNvSpPr txBox="1">
            <a:spLocks noChangeArrowheads="1"/>
          </p:cNvSpPr>
          <p:nvPr/>
        </p:nvSpPr>
        <p:spPr bwMode="auto">
          <a:xfrm>
            <a:off x="56432" y="4248772"/>
            <a:ext cx="324040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0000" rIns="1080000">
            <a:spAutoFit/>
          </a:bodyPr>
          <a:lstStyle/>
          <a:p>
            <a:pPr algn="ctr"/>
            <a:r>
              <a:rPr lang="en-US" altLang="pt-BR" sz="4800" i="1" dirty="0">
                <a:solidFill>
                  <a:srgbClr val="1683D5"/>
                </a:solidFill>
              </a:rPr>
              <a:t>First author’s name; second author’s name; ... </a:t>
            </a:r>
            <a:endParaRPr lang="en-US" altLang="pt-BR" sz="4800" i="1" dirty="0">
              <a:solidFill>
                <a:srgbClr val="1683D5"/>
              </a:solidFill>
            </a:endParaRPr>
          </a:p>
        </p:txBody>
      </p:sp>
      <p:sp>
        <p:nvSpPr>
          <p:cNvPr id="13320" name="CaixaDeTexto 1024"/>
          <p:cNvSpPr txBox="1">
            <a:spLocks noChangeArrowheads="1"/>
          </p:cNvSpPr>
          <p:nvPr/>
        </p:nvSpPr>
        <p:spPr bwMode="auto">
          <a:xfrm>
            <a:off x="953535" y="7332342"/>
            <a:ext cx="14760000" cy="4812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>
            <a:defPPr>
              <a:defRPr lang="pt-BR"/>
            </a:defPPr>
            <a:lvl1pPr algn="just">
              <a:defRPr sz="4400"/>
            </a:lvl1pPr>
          </a:lstStyle>
          <a:p>
            <a:r>
              <a:rPr lang="en-US" sz="3800" dirty="0"/>
              <a:t>This file must be used as a template for the presentations in the poster sections </a:t>
            </a:r>
            <a:r>
              <a:rPr lang="en-US" sz="3800"/>
              <a:t>of MECSOL 202</a:t>
            </a:r>
            <a:r>
              <a:rPr lang="pt-BR" altLang="en-US" sz="3800"/>
              <a:t>6</a:t>
            </a:r>
            <a:r>
              <a:rPr lang="en-US" sz="3800"/>
              <a:t>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The content must be written in English and printed in poster format </a:t>
            </a:r>
            <a:r>
              <a:rPr lang="en-US" sz="3800" b="1" dirty="0"/>
              <a:t>(1.2 m high and 0.9 m wide) </a:t>
            </a:r>
            <a:r>
              <a:rPr lang="en-US" sz="3800" dirty="0"/>
              <a:t>in Arial font, size 38 and justified, except for the title, author names, emails and subtitles, which must follow the template (as indicated in red).</a:t>
            </a:r>
            <a:endParaRPr lang="en-US" sz="3800" dirty="0"/>
          </a:p>
        </p:txBody>
      </p:sp>
      <p:sp>
        <p:nvSpPr>
          <p:cNvPr id="13322" name="CaixaDeTexto 1035"/>
          <p:cNvSpPr txBox="1">
            <a:spLocks noChangeArrowheads="1"/>
          </p:cNvSpPr>
          <p:nvPr/>
        </p:nvSpPr>
        <p:spPr bwMode="auto">
          <a:xfrm flipH="1">
            <a:off x="953535" y="6264867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4800" b="1" cap="all" dirty="0">
                <a:solidFill>
                  <a:srgbClr val="25356B"/>
                </a:solidFill>
              </a:rPr>
              <a:t>INTRODUCTION</a:t>
            </a:r>
            <a:endParaRPr lang="en-US" sz="4000" b="1" cap="all" dirty="0">
              <a:solidFill>
                <a:srgbClr val="25356B"/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953535" y="7332342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CaixaDeTexto 1024"/>
          <p:cNvSpPr txBox="1">
            <a:spLocks noChangeArrowheads="1"/>
          </p:cNvSpPr>
          <p:nvPr/>
        </p:nvSpPr>
        <p:spPr bwMode="auto">
          <a:xfrm>
            <a:off x="953535" y="14226597"/>
            <a:ext cx="14760000" cy="1368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/>
          <a:p>
            <a:pPr algn="just">
              <a:defRPr/>
            </a:pPr>
            <a:r>
              <a:rPr lang="en-US" sz="3800" dirty="0"/>
              <a:t>The poster presentation must address the following topics in a concise and objective manner: Introduction, Materials and/or Experimental and/or Numerical Methods, Results and Discussion, and Conclusions. The Acknowledgments and References sections are optional. </a:t>
            </a:r>
            <a:r>
              <a:rPr lang="en-US" sz="3800" b="1" dirty="0"/>
              <a:t>Authors are responsible for bringing the poster already printed.</a:t>
            </a:r>
            <a:endParaRPr lang="en-US" sz="3800" b="1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r>
              <a:rPr lang="en-US" sz="3800" dirty="0"/>
              <a:t>Equations can be typed or inserted into the text:</a:t>
            </a: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r>
              <a:rPr lang="en-US" sz="3800" dirty="0"/>
              <a:t>The margins of the text fields must be 25 mm on the left and right and 10 mm on the top and bottom.</a:t>
            </a:r>
            <a:endParaRPr lang="en-US" sz="3800" dirty="0"/>
          </a:p>
          <a:p>
            <a:pPr algn="just">
              <a:defRPr/>
            </a:pPr>
            <a:endParaRPr lang="en-US" sz="3800" dirty="0"/>
          </a:p>
          <a:p>
            <a:pPr algn="just">
              <a:defRPr/>
            </a:pPr>
            <a:r>
              <a:rPr lang="en-US" sz="3800" dirty="0"/>
              <a:t>Keep a space of 30 mm between the text and the page margins. The width of the text must be 410 mm. </a:t>
            </a:r>
            <a:r>
              <a:rPr lang="en-US" sz="3800" dirty="0">
                <a:solidFill>
                  <a:srgbClr val="FF0000"/>
                </a:solidFill>
              </a:rPr>
              <a:t>(Check the formatting size indicated by the red braces - do not forget to delete them!)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2" name="CaixaDeTexto 1035"/>
          <p:cNvSpPr txBox="1">
            <a:spLocks noChangeArrowheads="1"/>
          </p:cNvSpPr>
          <p:nvPr/>
        </p:nvSpPr>
        <p:spPr bwMode="auto">
          <a:xfrm flipH="1">
            <a:off x="953535" y="13303267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800" b="1" cap="all" dirty="0">
                <a:solidFill>
                  <a:srgbClr val="25356B"/>
                </a:solidFill>
              </a:rPr>
              <a:t>MATERIALS AND METHODS</a:t>
            </a:r>
            <a:endParaRPr lang="en-US" sz="5400" b="1" cap="all" dirty="0">
              <a:solidFill>
                <a:srgbClr val="25356B"/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953535" y="14226597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CaixaDeTexto 1035"/>
          <p:cNvSpPr txBox="1">
            <a:spLocks noChangeArrowheads="1"/>
          </p:cNvSpPr>
          <p:nvPr/>
        </p:nvSpPr>
        <p:spPr bwMode="auto">
          <a:xfrm flipH="1">
            <a:off x="16437585" y="26486470"/>
            <a:ext cx="14760000" cy="2573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>
            <a:defPPr>
              <a:defRPr lang="pt-BR"/>
            </a:defPPr>
            <a:lvl1pPr algn="just">
              <a:defRPr sz="4400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conclusion 1,</a:t>
            </a:r>
            <a:endParaRPr lang="en-US" sz="4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conclusion 2,</a:t>
            </a:r>
            <a:endParaRPr lang="en-US" sz="4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... .</a:t>
            </a:r>
            <a:endParaRPr lang="en-US" sz="4000" i="1" dirty="0"/>
          </a:p>
        </p:txBody>
      </p:sp>
      <p:sp>
        <p:nvSpPr>
          <p:cNvPr id="45" name="CaixaDeTexto 1035"/>
          <p:cNvSpPr txBox="1">
            <a:spLocks noChangeArrowheads="1"/>
          </p:cNvSpPr>
          <p:nvPr/>
        </p:nvSpPr>
        <p:spPr bwMode="auto">
          <a:xfrm flipH="1">
            <a:off x="16437585" y="25563140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800" b="1" cap="all" dirty="0" err="1">
                <a:solidFill>
                  <a:srgbClr val="25356B"/>
                </a:solidFill>
              </a:rPr>
              <a:t>CONCLUding</a:t>
            </a:r>
            <a:r>
              <a:rPr lang="en-US" sz="4800" b="1" cap="all" dirty="0">
                <a:solidFill>
                  <a:srgbClr val="25356B"/>
                </a:solidFill>
              </a:rPr>
              <a:t> REMARKS</a:t>
            </a:r>
            <a:endParaRPr lang="en-US" sz="5400" b="1" cap="all" dirty="0">
              <a:solidFill>
                <a:srgbClr val="25356B"/>
              </a:solidFill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16437585" y="26486470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953535" y="32463134"/>
            <a:ext cx="14760000" cy="13118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/>
          <a:p>
            <a:pPr algn="just"/>
            <a:r>
              <a:rPr lang="en-US" sz="3800" dirty="0"/>
              <a:t>The most important results are ideally presented in figures or tables.</a:t>
            </a:r>
            <a:endParaRPr lang="en-US" sz="3800" dirty="0"/>
          </a:p>
        </p:txBody>
      </p:sp>
      <p:sp>
        <p:nvSpPr>
          <p:cNvPr id="48" name="CaixaDeTexto 1035"/>
          <p:cNvSpPr txBox="1">
            <a:spLocks noChangeArrowheads="1"/>
          </p:cNvSpPr>
          <p:nvPr/>
        </p:nvSpPr>
        <p:spPr bwMode="auto">
          <a:xfrm flipH="1">
            <a:off x="953535" y="31539804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800" b="1" cap="all" dirty="0">
                <a:solidFill>
                  <a:srgbClr val="25356B"/>
                </a:solidFill>
              </a:rPr>
              <a:t>RESULTS AND DISCUSSION</a:t>
            </a:r>
            <a:endParaRPr lang="en-US" sz="4000" b="1" cap="all" dirty="0">
              <a:solidFill>
                <a:srgbClr val="25356B"/>
              </a:solidFill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953535" y="32463134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1035"/>
          <p:cNvSpPr txBox="1">
            <a:spLocks noChangeArrowheads="1"/>
          </p:cNvSpPr>
          <p:nvPr/>
        </p:nvSpPr>
        <p:spPr bwMode="auto">
          <a:xfrm flipH="1">
            <a:off x="16437585" y="32930417"/>
            <a:ext cx="14760000" cy="1342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>
            <a:defPPr>
              <a:defRPr lang="pt-BR"/>
            </a:defPPr>
            <a:lvl1pPr algn="just">
              <a:defRPr sz="4400"/>
            </a:lvl1pPr>
          </a:lstStyle>
          <a:p>
            <a:r>
              <a:rPr lang="en-US" sz="3800" dirty="0"/>
              <a:t>This section is optional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51" name="CaixaDeTexto 1035"/>
          <p:cNvSpPr txBox="1">
            <a:spLocks noChangeArrowheads="1"/>
          </p:cNvSpPr>
          <p:nvPr/>
        </p:nvSpPr>
        <p:spPr bwMode="auto">
          <a:xfrm flipH="1">
            <a:off x="16437585" y="32007087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800" b="1" cap="all" dirty="0">
                <a:solidFill>
                  <a:srgbClr val="25356B"/>
                </a:solidFill>
              </a:rPr>
              <a:t>Acknowledgements</a:t>
            </a:r>
            <a:endParaRPr lang="en-US" sz="4000" b="1" cap="all" dirty="0">
              <a:solidFill>
                <a:srgbClr val="25356B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>
            <a:off x="16437585" y="32930417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0" y="0"/>
            <a:ext cx="1080000" cy="10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948818" y="40308388"/>
            <a:ext cx="3024405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ela 67"/>
          <p:cNvGraphicFramePr>
            <a:graphicFrameLocks noGrp="1"/>
          </p:cNvGraphicFramePr>
          <p:nvPr/>
        </p:nvGraphicFramePr>
        <p:xfrm>
          <a:off x="18282585" y="8227217"/>
          <a:ext cx="11070000" cy="4144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0000"/>
                <a:gridCol w="3690000"/>
                <a:gridCol w="3690000"/>
              </a:tblGrid>
              <a:tr h="10362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800" b="1" noProof="0" dirty="0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en-US" sz="3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  <a:tr h="1036244">
                <a:tc>
                  <a:txBody>
                    <a:bodyPr/>
                    <a:lstStyle/>
                    <a:p>
                      <a:pPr algn="ctr"/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text</a:t>
                      </a:r>
                      <a:endParaRPr lang="en-US" sz="3800" noProof="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unit</a:t>
                      </a:r>
                      <a:endParaRPr lang="en-US" sz="3800" noProof="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value</a:t>
                      </a:r>
                      <a:endParaRPr lang="en-US" sz="3800" noProof="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</a:tr>
              <a:tr h="1036244">
                <a:tc>
                  <a:txBody>
                    <a:bodyPr/>
                    <a:lstStyle/>
                    <a:p>
                      <a:pPr algn="ctr"/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Length</a:t>
                      </a:r>
                      <a:r>
                        <a:rPr lang="pt-BR" sz="3800" dirty="0">
                          <a:solidFill>
                            <a:srgbClr val="25356B"/>
                          </a:solidFill>
                        </a:rPr>
                        <a:t> (Arial 38)</a:t>
                      </a:r>
                      <a:endParaRPr lang="pt-BR" sz="380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800" dirty="0">
                          <a:solidFill>
                            <a:srgbClr val="25356B"/>
                          </a:solidFill>
                        </a:rPr>
                        <a:t>m</a:t>
                      </a:r>
                      <a:endParaRPr lang="pt-BR" sz="380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800" dirty="0">
                          <a:solidFill>
                            <a:srgbClr val="25356B"/>
                          </a:solidFill>
                        </a:rPr>
                        <a:t>1.5</a:t>
                      </a:r>
                      <a:endParaRPr lang="pt-BR" sz="380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</a:tr>
              <a:tr h="1036244">
                <a:tc gridSpan="3">
                  <a:txBody>
                    <a:bodyPr/>
                    <a:lstStyle/>
                    <a:p>
                      <a:pPr algn="l"/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Obs.: Format the table in</a:t>
                      </a:r>
                      <a:r>
                        <a:rPr lang="en-US" sz="3800" baseline="0" noProof="0" dirty="0">
                          <a:solidFill>
                            <a:srgbClr val="25356B"/>
                          </a:solidFill>
                        </a:rPr>
                        <a:t> two columns if necessary</a:t>
                      </a:r>
                      <a:r>
                        <a:rPr lang="en-US" sz="3800" noProof="0" dirty="0">
                          <a:solidFill>
                            <a:srgbClr val="25356B"/>
                          </a:solidFill>
                        </a:rPr>
                        <a:t>. </a:t>
                      </a:r>
                      <a:endParaRPr lang="en-US" sz="3800" noProof="0" dirty="0">
                        <a:solidFill>
                          <a:srgbClr val="25356B"/>
                        </a:solidFill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sp>
        <p:nvSpPr>
          <p:cNvPr id="80" name="Retângulo 79"/>
          <p:cNvSpPr/>
          <p:nvPr/>
        </p:nvSpPr>
        <p:spPr>
          <a:xfrm>
            <a:off x="16437585" y="6828396"/>
            <a:ext cx="14760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25356B"/>
                </a:solidFill>
              </a:rPr>
              <a:t>Table 1 – Enumerate the figures in the order in which they appear, centered in relation to the text box.</a:t>
            </a:r>
            <a:endParaRPr lang="en-US" sz="3200" dirty="0">
              <a:solidFill>
                <a:srgbClr val="25356B"/>
              </a:solidFill>
            </a:endParaRPr>
          </a:p>
        </p:txBody>
      </p:sp>
      <p:sp>
        <p:nvSpPr>
          <p:cNvPr id="56" name="CaixaDeTexto 15"/>
          <p:cNvSpPr txBox="1">
            <a:spLocks noChangeArrowheads="1"/>
          </p:cNvSpPr>
          <p:nvPr/>
        </p:nvSpPr>
        <p:spPr bwMode="auto">
          <a:xfrm>
            <a:off x="861690" y="38884620"/>
            <a:ext cx="861774" cy="4188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vert270" wrap="square">
            <a:spAutoFit/>
          </a:bodyPr>
          <a:lstStyle/>
          <a:p>
            <a:r>
              <a:rPr lang="en-US" sz="4400" b="1" dirty="0">
                <a:solidFill>
                  <a:srgbClr val="25356B"/>
                </a:solidFill>
              </a:rPr>
              <a:t>Presenter</a:t>
            </a:r>
            <a:endParaRPr lang="en-US" sz="4400" b="1" dirty="0">
              <a:solidFill>
                <a:srgbClr val="25356B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6495342" y="22667209"/>
            <a:ext cx="14760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25356B"/>
                </a:solidFill>
              </a:rPr>
              <a:t>Figure 1 – Enumerate the figures in the order in which they appear, centered in relation to the text box.</a:t>
            </a:r>
            <a:endParaRPr lang="en-US" sz="3200" dirty="0">
              <a:solidFill>
                <a:srgbClr val="25356B"/>
              </a:solidFill>
            </a:endParaRPr>
          </a:p>
        </p:txBody>
      </p:sp>
      <p:cxnSp>
        <p:nvCxnSpPr>
          <p:cNvPr id="53" name="Conector de seta reta 56"/>
          <p:cNvCxnSpPr/>
          <p:nvPr/>
        </p:nvCxnSpPr>
        <p:spPr>
          <a:xfrm>
            <a:off x="2952553" y="39280978"/>
            <a:ext cx="0" cy="1068014"/>
          </a:xfrm>
          <a:prstGeom prst="straightConnector1">
            <a:avLst/>
          </a:prstGeom>
          <a:ln w="793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1035"/>
          <p:cNvSpPr txBox="1">
            <a:spLocks noChangeArrowheads="1"/>
          </p:cNvSpPr>
          <p:nvPr/>
        </p:nvSpPr>
        <p:spPr bwMode="auto">
          <a:xfrm flipH="1">
            <a:off x="16495342" y="37398020"/>
            <a:ext cx="14760000" cy="1342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360000" rIns="90000" bIns="360000">
            <a:spAutoFit/>
          </a:bodyPr>
          <a:lstStyle>
            <a:defPPr>
              <a:defRPr lang="pt-BR"/>
            </a:defPPr>
            <a:lvl1pPr algn="just">
              <a:defRPr sz="4400"/>
            </a:lvl1pPr>
          </a:lstStyle>
          <a:p>
            <a:r>
              <a:rPr lang="en-US" sz="3800" dirty="0"/>
              <a:t>This section is optional.</a:t>
            </a:r>
            <a:endParaRPr lang="en-US" sz="3800" dirty="0"/>
          </a:p>
        </p:txBody>
      </p:sp>
      <p:sp>
        <p:nvSpPr>
          <p:cNvPr id="61" name="CaixaDeTexto 1035"/>
          <p:cNvSpPr txBox="1">
            <a:spLocks noChangeArrowheads="1"/>
          </p:cNvSpPr>
          <p:nvPr/>
        </p:nvSpPr>
        <p:spPr bwMode="auto">
          <a:xfrm flipH="1">
            <a:off x="16495342" y="36474690"/>
            <a:ext cx="14760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800" b="1" cap="all" dirty="0">
                <a:solidFill>
                  <a:srgbClr val="25356B"/>
                </a:solidFill>
              </a:rPr>
              <a:t>REFERENCES</a:t>
            </a:r>
            <a:endParaRPr lang="en-US" sz="4000" b="1" cap="all" dirty="0">
              <a:solidFill>
                <a:srgbClr val="25356B"/>
              </a:solidFill>
            </a:endParaRPr>
          </a:p>
        </p:txBody>
      </p:sp>
      <p:cxnSp>
        <p:nvCxnSpPr>
          <p:cNvPr id="62" name="Conector Reto 61"/>
          <p:cNvCxnSpPr/>
          <p:nvPr/>
        </p:nvCxnSpPr>
        <p:spPr>
          <a:xfrm>
            <a:off x="16495342" y="37398020"/>
            <a:ext cx="14760000" cy="0"/>
          </a:xfrm>
          <a:prstGeom prst="line">
            <a:avLst/>
          </a:prstGeom>
          <a:ln w="76200">
            <a:solidFill>
              <a:srgbClr val="2EA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30"/>
          <p:cNvSpPr txBox="1">
            <a:spLocks noChangeArrowheads="1"/>
          </p:cNvSpPr>
          <p:nvPr/>
        </p:nvSpPr>
        <p:spPr bwMode="auto">
          <a:xfrm>
            <a:off x="296393" y="38306278"/>
            <a:ext cx="1072919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0000" rIns="1080000">
            <a:spAutoFit/>
          </a:bodyPr>
          <a:lstStyle/>
          <a:p>
            <a:r>
              <a:rPr lang="en-US" altLang="pt-BR" sz="4000" i="1" dirty="0">
                <a:solidFill>
                  <a:srgbClr val="FF0000"/>
                </a:solidFill>
              </a:rPr>
              <a:t>Insert the photo of the presenter here</a:t>
            </a:r>
            <a:endParaRPr lang="en-US" altLang="pt-BR" sz="4000" i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9300" y="40497706"/>
            <a:ext cx="2158946" cy="25753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065" y="13379398"/>
            <a:ext cx="15092690" cy="928780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94" y="19504029"/>
            <a:ext cx="14690535" cy="4059491"/>
          </a:xfrm>
          <a:prstGeom prst="rect">
            <a:avLst/>
          </a:prstGeom>
        </p:spPr>
      </p:pic>
      <p:pic>
        <p:nvPicPr>
          <p:cNvPr id="63" name="Imagem 62" descr="Ícone&#10;&#10;Descrição gerada automa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2" t="499" r="421" b="93019"/>
          <a:stretch>
            <a:fillRect/>
          </a:stretch>
        </p:blipFill>
        <p:spPr>
          <a:xfrm>
            <a:off x="24732000" y="1177937"/>
            <a:ext cx="6707459" cy="18466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842985" y="3333828"/>
            <a:ext cx="716612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n-US" sz="2000" dirty="0">
                <a:solidFill>
                  <a:srgbClr val="162C54"/>
                </a:solidFill>
              </a:rPr>
              <a:t>10</a:t>
            </a:r>
            <a:r>
              <a:rPr lang="en-US" sz="2000" dirty="0">
                <a:solidFill>
                  <a:srgbClr val="162C54"/>
                </a:solidFill>
              </a:rPr>
              <a:t>th ABCM International Symposium on Solid Mechanics, October 1</a:t>
            </a:r>
            <a:r>
              <a:rPr lang="pt-BR" altLang="en-US" sz="2000" dirty="0">
                <a:solidFill>
                  <a:srgbClr val="162C54"/>
                </a:solidFill>
              </a:rPr>
              <a:t>9</a:t>
            </a:r>
            <a:r>
              <a:rPr lang="en-US" sz="2000" dirty="0">
                <a:solidFill>
                  <a:srgbClr val="162C54"/>
                </a:solidFill>
              </a:rPr>
              <a:t>-2</a:t>
            </a:r>
            <a:r>
              <a:rPr lang="pt-BR" altLang="en-US" sz="2000" dirty="0">
                <a:solidFill>
                  <a:srgbClr val="162C54"/>
                </a:solidFill>
              </a:rPr>
              <a:t>1</a:t>
            </a:r>
            <a:r>
              <a:rPr lang="en-US" sz="2000" dirty="0">
                <a:solidFill>
                  <a:srgbClr val="162C54"/>
                </a:solidFill>
              </a:rPr>
              <a:t>, 202</a:t>
            </a:r>
            <a:r>
              <a:rPr lang="pt-BR" altLang="en-US" sz="2000" dirty="0">
                <a:solidFill>
                  <a:srgbClr val="162C54"/>
                </a:solidFill>
              </a:rPr>
              <a:t>6</a:t>
            </a:r>
            <a:r>
              <a:rPr lang="en-US" sz="2000" dirty="0">
                <a:solidFill>
                  <a:srgbClr val="162C54"/>
                </a:solidFill>
              </a:rPr>
              <a:t>, </a:t>
            </a:r>
            <a:r>
              <a:rPr lang="pt-BR" altLang="en-US" sz="2000" dirty="0">
                <a:solidFill>
                  <a:srgbClr val="162C54"/>
                </a:solidFill>
              </a:rPr>
              <a:t>São José dos Campos</a:t>
            </a:r>
            <a:r>
              <a:rPr lang="en-US" sz="2000" dirty="0">
                <a:solidFill>
                  <a:srgbClr val="162C54"/>
                </a:solidFill>
              </a:rPr>
              <a:t>, S</a:t>
            </a:r>
            <a:r>
              <a:rPr lang="pt-BR" altLang="en-US" sz="2000" dirty="0">
                <a:solidFill>
                  <a:srgbClr val="162C54"/>
                </a:solidFill>
              </a:rPr>
              <a:t>P</a:t>
            </a:r>
            <a:r>
              <a:rPr lang="en-US" sz="2000" dirty="0">
                <a:solidFill>
                  <a:srgbClr val="162C54"/>
                </a:solidFill>
              </a:rPr>
              <a:t>, Brazil</a:t>
            </a:r>
            <a:endParaRPr lang="en-US" sz="2000" dirty="0">
              <a:solidFill>
                <a:srgbClr val="162C54"/>
              </a:solidFill>
            </a:endParaRPr>
          </a:p>
        </p:txBody>
      </p:sp>
      <p:pic>
        <p:nvPicPr>
          <p:cNvPr id="6" name="Imagem 5" descr="logo_mecsol-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580390"/>
            <a:ext cx="8937625" cy="2839720"/>
          </a:xfrm>
          <a:prstGeom prst="rect">
            <a:avLst/>
          </a:prstGeom>
        </p:spPr>
      </p:pic>
      <p:pic>
        <p:nvPicPr>
          <p:cNvPr id="8" name="Imagem 7" descr="logo_mecsol-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6150" y="40332660"/>
            <a:ext cx="8602345" cy="2733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WPS Presentation</Application>
  <PresentationFormat>Personalizar</PresentationFormat>
  <Paragraphs>84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MS PGothic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XX Coloquio de Usinagem</dc:creator>
  <cp:lastModifiedBy>Alfredo R. de Faria</cp:lastModifiedBy>
  <cp:revision>149</cp:revision>
  <dcterms:created xsi:type="dcterms:W3CDTF">2012-08-20T13:55:00Z</dcterms:created>
  <dcterms:modified xsi:type="dcterms:W3CDTF">2025-10-21T21:03:46Z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CC9FB37A1C9F432F81157C5D6BD0F363_12</vt:lpwstr>
  </property>
  <property fmtid="{D5CDD505-2E9C-101B-9397-08002B2CF9AE}" pid="3" name="KSOProductBuildVer">
    <vt:lpwstr>1046-12.2.0.23131</vt:lpwstr>
  </property>
</Properties>
</file>